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511F-2023-46AE-9926-2E738D74EA27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6E30-F3F2-4E88-89DD-1F2794507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6E30-F3F2-4E88-89DD-1F2794507A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9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2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6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4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0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6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EEEDDC-D527-43E2-BFF1-4AB5E3864CE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9C15653-DAB0-4EF8-B2F0-1DA4DC09AF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9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3" y="926419"/>
            <a:ext cx="10526835" cy="48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Читательский семинар как образовательное </a:t>
            </a:r>
            <a:r>
              <a:rPr lang="ru-RU" dirty="0" smtClean="0">
                <a:solidFill>
                  <a:schemeClr val="tx1"/>
                </a:solidFill>
              </a:rPr>
              <a:t>событие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894" y="2345626"/>
            <a:ext cx="11029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 1  </a:t>
            </a:r>
            <a:r>
              <a:rPr lang="ru-RU" sz="2800" dirty="0" smtClean="0">
                <a:solidFill>
                  <a:srgbClr val="FF0000"/>
                </a:solidFill>
              </a:rPr>
              <a:t>Просмотровое чтение </a:t>
            </a:r>
          </a:p>
          <a:p>
            <a:endParaRPr lang="ru-RU" sz="2800" dirty="0" smtClean="0"/>
          </a:p>
          <a:p>
            <a:r>
              <a:rPr lang="ru-RU" sz="2800" b="1" dirty="0"/>
              <a:t>Валерий Попов: “</a:t>
            </a:r>
            <a:r>
              <a:rPr lang="ru-RU" sz="2800" b="1" dirty="0" smtClean="0"/>
              <a:t>Учитесь  распоряжаться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своими впечатлениями</a:t>
            </a:r>
            <a:r>
              <a:rPr lang="ru-RU" sz="2800" b="1" dirty="0" smtClean="0"/>
              <a:t>...”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Выделите мысль, которую разделяете или</a:t>
            </a:r>
          </a:p>
          <a:p>
            <a:r>
              <a:rPr lang="ru-RU" sz="2800" dirty="0" smtClean="0"/>
              <a:t> которая вас вдохновляет.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Прочитайте мысль вслух, выразительно, ярко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60" y="2010316"/>
            <a:ext cx="23812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Читательский семинар как образовательное </a:t>
            </a:r>
            <a:r>
              <a:rPr lang="ru-RU" dirty="0" err="1" smtClean="0">
                <a:solidFill>
                  <a:schemeClr val="tx1"/>
                </a:solidFill>
              </a:rPr>
              <a:t>событиЕ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6833" y="2168205"/>
            <a:ext cx="11029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 2 </a:t>
            </a:r>
            <a:r>
              <a:rPr lang="ru-RU" sz="2800" dirty="0" smtClean="0">
                <a:solidFill>
                  <a:srgbClr val="FF0000"/>
                </a:solidFill>
              </a:rPr>
              <a:t>Аналитическое чтение</a:t>
            </a:r>
          </a:p>
          <a:p>
            <a:endParaRPr lang="ru-RU" sz="2800" dirty="0" smtClean="0"/>
          </a:p>
          <a:p>
            <a:pPr algn="ctr"/>
            <a:r>
              <a:rPr lang="ru-RU" sz="3600" b="1" dirty="0" smtClean="0"/>
              <a:t>Захар </a:t>
            </a:r>
            <a:r>
              <a:rPr lang="ru-RU" sz="3600" b="1" dirty="0" err="1" smtClean="0"/>
              <a:t>Прилепин</a:t>
            </a:r>
            <a:r>
              <a:rPr lang="ru-RU" sz="3600" b="1" dirty="0" smtClean="0"/>
              <a:t>  «Я пришел из России»</a:t>
            </a:r>
          </a:p>
          <a:p>
            <a:r>
              <a:rPr lang="ru-RU" sz="2800" dirty="0"/>
              <a:t>Эссе «Больше ничего не будет (несколько слов о счастье)» 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Вы редактор. Отмечайте, исправляйте, ставьте пометки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в парах. Посмотрите «редакторские правки» соседа</a:t>
            </a:r>
          </a:p>
        </p:txBody>
      </p:sp>
    </p:spTree>
    <p:extLst>
      <p:ext uri="{BB962C8B-B14F-4D97-AF65-F5344CB8AC3E}">
        <p14:creationId xmlns:p14="http://schemas.microsoft.com/office/powerpoint/2010/main" val="34208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Читательский семинар как образовательное </a:t>
            </a:r>
            <a:r>
              <a:rPr lang="ru-RU" dirty="0" smtClean="0">
                <a:solidFill>
                  <a:schemeClr val="tx1"/>
                </a:solidFill>
              </a:rPr>
              <a:t>событие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344" y="2523046"/>
            <a:ext cx="11029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 3 </a:t>
            </a:r>
            <a:r>
              <a:rPr lang="ru-RU" sz="2800" dirty="0" smtClean="0">
                <a:solidFill>
                  <a:srgbClr val="FF0000"/>
                </a:solidFill>
              </a:rPr>
              <a:t>Вдумчивое чтение</a:t>
            </a:r>
          </a:p>
          <a:p>
            <a:endParaRPr lang="ru-RU" sz="2800" dirty="0" smtClean="0"/>
          </a:p>
          <a:p>
            <a:pPr algn="ctr"/>
            <a:r>
              <a:rPr lang="ru-RU" sz="3600" b="1" dirty="0" smtClean="0"/>
              <a:t>И.А Ильин «О чтении»</a:t>
            </a:r>
          </a:p>
          <a:p>
            <a:endParaRPr lang="ru-RU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Ведем страницу читательского дневника, в которой два раздела –мысли, над которыми я размышляю, и свой комментарий (толкование, ассоциации, , интерпретации)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В группе (4 человека) обсуждаем свои варианты, зачитываем один комментарий.</a:t>
            </a:r>
          </a:p>
        </p:txBody>
      </p:sp>
    </p:spTree>
    <p:extLst>
      <p:ext uri="{BB962C8B-B14F-4D97-AF65-F5344CB8AC3E}">
        <p14:creationId xmlns:p14="http://schemas.microsoft.com/office/powerpoint/2010/main" val="3721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Читательский семинар как образовательное </a:t>
            </a:r>
            <a:r>
              <a:rPr lang="ru-RU" b="1" dirty="0" err="1">
                <a:solidFill>
                  <a:schemeClr val="tx1"/>
                </a:solidFill>
              </a:rPr>
              <a:t>событиЕ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388" y="2226482"/>
            <a:ext cx="10923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Задание </a:t>
            </a:r>
            <a:r>
              <a:rPr lang="ru-RU" sz="2800" dirty="0" smtClean="0">
                <a:solidFill>
                  <a:prstClr val="black"/>
                </a:solidFill>
              </a:rPr>
              <a:t>4 </a:t>
            </a:r>
            <a:r>
              <a:rPr lang="ru-RU" sz="2800" dirty="0" smtClean="0">
                <a:solidFill>
                  <a:srgbClr val="FF0000"/>
                </a:solidFill>
              </a:rPr>
              <a:t>Выборочное </a:t>
            </a:r>
            <a:r>
              <a:rPr lang="ru-RU" sz="2800" dirty="0">
                <a:solidFill>
                  <a:srgbClr val="FF0000"/>
                </a:solidFill>
              </a:rPr>
              <a:t>чтение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КНИЖНАЯ ДЮЖИНА </a:t>
            </a:r>
            <a:endParaRPr lang="ru-RU" sz="3600" b="1" dirty="0">
              <a:solidFill>
                <a:prstClr val="black"/>
              </a:solidFill>
            </a:endParaRPr>
          </a:p>
          <a:p>
            <a:pPr lvl="0"/>
            <a:endParaRPr lang="ru-RU" sz="2800" b="1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Я выбрал книгу…., потому что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3" y="2227263"/>
            <a:ext cx="4400423" cy="363378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Какая мысль заложена автором?</a:t>
            </a:r>
          </a:p>
          <a:p>
            <a:r>
              <a:rPr lang="ru-RU" sz="4000" dirty="0" smtClean="0"/>
              <a:t>Определите ключевое слово 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80133"/>
            <a:ext cx="5108811" cy="52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Эффективные приемы формирования читательской грамотности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Сафонова Ольга Александровна,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русского языка и литературы, директор МАОУ СОШ № 39  г. Краснодар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562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3" y="926419"/>
            <a:ext cx="10526835" cy="48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ИМЯ"/>
          <p:cNvSpPr txBox="1"/>
          <p:nvPr/>
        </p:nvSpPr>
        <p:spPr>
          <a:xfrm>
            <a:off x="542931" y="3909054"/>
            <a:ext cx="555306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cs typeface="Arial" panose="020B0604020202020204" pitchFamily="34" charset="0"/>
              </a:rPr>
              <a:t>Сухомлинский Василий Александрович</a:t>
            </a:r>
          </a:p>
          <a:p>
            <a:pPr>
              <a:lnSpc>
                <a:spcPts val="2800"/>
              </a:lnSpc>
            </a:pPr>
            <a:r>
              <a:rPr lang="ru-RU" sz="2400" dirty="0">
                <a:cs typeface="Arial" panose="020B0604020202020204" pitchFamily="34" charset="0"/>
              </a:rPr>
              <a:t>советский педагог-новатор, писатель, </a:t>
            </a:r>
            <a:br>
              <a:rPr lang="ru-RU" sz="2400" dirty="0">
                <a:cs typeface="Arial" panose="020B0604020202020204" pitchFamily="34" charset="0"/>
              </a:rPr>
            </a:br>
            <a:r>
              <a:rPr lang="ru-RU" sz="2400" dirty="0">
                <a:cs typeface="Arial" panose="020B0604020202020204" pitchFamily="34" charset="0"/>
              </a:rPr>
              <a:t>основатель народной педагогики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4847862" y="922029"/>
            <a:ext cx="6912337" cy="2880320"/>
          </a:xfrm>
          <a:prstGeom prst="rect">
            <a:avLst/>
          </a:prstGeom>
          <a:noFill/>
          <a:ln w="38100">
            <a:solidFill>
              <a:srgbClr val="E32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белый 1"/>
          <p:cNvSpPr/>
          <p:nvPr/>
        </p:nvSpPr>
        <p:spPr>
          <a:xfrm>
            <a:off x="6491642" y="177639"/>
            <a:ext cx="3734501" cy="394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кАВЫЧКИ ВЕРХ"/>
          <p:cNvSpPr/>
          <p:nvPr/>
        </p:nvSpPr>
        <p:spPr>
          <a:xfrm>
            <a:off x="4557858" y="87982"/>
            <a:ext cx="10054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800" dirty="0">
                <a:solidFill>
                  <a:srgbClr val="E32636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6" name="кавычки низ"/>
          <p:cNvSpPr/>
          <p:nvPr/>
        </p:nvSpPr>
        <p:spPr>
          <a:xfrm>
            <a:off x="10885693" y="3256334"/>
            <a:ext cx="10054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800" dirty="0">
                <a:solidFill>
                  <a:srgbClr val="E32636"/>
                </a:solidFill>
                <a:latin typeface="Arial Black" panose="020B0A04020102020204" pitchFamily="34" charset="0"/>
              </a:rPr>
              <a:t>”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66377" y="510361"/>
            <a:ext cx="3192627" cy="3341000"/>
            <a:chOff x="377330" y="267494"/>
            <a:chExt cx="3041063" cy="3182393"/>
          </a:xfrm>
        </p:grpSpPr>
        <p:sp>
          <p:nvSpPr>
            <p:cNvPr id="7" name="Овал 6"/>
            <p:cNvSpPr/>
            <p:nvPr/>
          </p:nvSpPr>
          <p:spPr>
            <a:xfrm>
              <a:off x="377330" y="267494"/>
              <a:ext cx="3041063" cy="3041064"/>
            </a:xfrm>
            <a:prstGeom prst="ellipse">
              <a:avLst/>
            </a:prstGeom>
            <a:solidFill>
              <a:srgbClr val="FDD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prstClr val="white"/>
                  </a:solidFill>
                </a:rPr>
                <a:t>               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64" y="622172"/>
              <a:ext cx="2827715" cy="2827715"/>
            </a:xfrm>
            <a:prstGeom prst="rect">
              <a:avLst/>
            </a:prstGeom>
          </p:spPr>
        </p:pic>
      </p:grpSp>
      <p:pic>
        <p:nvPicPr>
          <p:cNvPr id="10" name="ниж. флаг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93" y="5157192"/>
            <a:ext cx="1876596" cy="1728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1336" y="1199204"/>
            <a:ext cx="593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Чтение - это окошко, через которое дети видят и познают мир и самих себя.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4048" y="5321829"/>
            <a:ext cx="12263603" cy="1563555"/>
          </a:xfrm>
          <a:prstGeom prst="rect">
            <a:avLst/>
          </a:prstGeom>
          <a:solidFill>
            <a:srgbClr val="2B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205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«Список»  как прием обобщения и систематизации знаний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8005" y="2232378"/>
            <a:ext cx="10135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Какие всемирно известные списки вы можете назвать?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Предложите ТЕМЫ списков , с помощью которых можно привести в действие те или иные знания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бесконечности…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381" y="2212665"/>
            <a:ext cx="10863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Список литературных героев</a:t>
            </a:r>
          </a:p>
          <a:p>
            <a:r>
              <a:rPr lang="ru-RU" sz="2800" dirty="0" smtClean="0"/>
              <a:t>Список изобразительно-выразительных средств языка</a:t>
            </a:r>
          </a:p>
          <a:p>
            <a:r>
              <a:rPr lang="ru-RU" sz="2800" dirty="0" smtClean="0"/>
              <a:t>Список сюжетных линий</a:t>
            </a:r>
          </a:p>
          <a:p>
            <a:r>
              <a:rPr lang="ru-RU" sz="2800" dirty="0" smtClean="0"/>
              <a:t>Список ключевых событий</a:t>
            </a:r>
          </a:p>
          <a:p>
            <a:r>
              <a:rPr lang="ru-RU" sz="2800" dirty="0" smtClean="0"/>
              <a:t>Список афоризмов (автора), помогающих жить</a:t>
            </a:r>
          </a:p>
          <a:p>
            <a:r>
              <a:rPr lang="ru-RU" sz="2800" dirty="0" smtClean="0"/>
              <a:t>Список стихотворений, которые знаешь наизусть</a:t>
            </a:r>
          </a:p>
          <a:p>
            <a:r>
              <a:rPr lang="ru-RU" sz="2800" dirty="0" smtClean="0"/>
              <a:t>Список вопросов, на которые ответил на уроке </a:t>
            </a:r>
          </a:p>
          <a:p>
            <a:r>
              <a:rPr lang="ru-RU" sz="2800" dirty="0" smtClean="0"/>
              <a:t>Список книг, которые растопят самое суровое сердце </a:t>
            </a:r>
            <a:endParaRPr lang="ru-RU" sz="2800" b="1" dirty="0" smtClean="0"/>
          </a:p>
          <a:p>
            <a:r>
              <a:rPr lang="ru-RU" sz="2800" b="1" dirty="0" smtClean="0"/>
              <a:t>Список приемов по формированию  читательской грамотности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012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Список приемов по формированию  читательской грамотности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82" y="1982170"/>
            <a:ext cx="11473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23191"/>
              </p:ext>
            </p:extLst>
          </p:nvPr>
        </p:nvGraphicFramePr>
        <p:xfrm>
          <a:off x="413981" y="1982170"/>
          <a:ext cx="1119152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39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«Викторина»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«Путаница»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«Антиципация»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«Книжная полка»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Прием «Верные и неверные утверждения»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«Навигатор»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«Чтение с пометками»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«Чтение с остановками»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«Учебный диалог»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• Приём «Путешествие по главам»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• Приём «Вслед за персонажем»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Прием «Паспорт героя» </a:t>
                      </a:r>
                      <a:endParaRPr lang="ru-R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«Ментальная карта»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• Приём «Моделирование»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«Иллюстратор»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• Приём «Сравнение произведений»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Приём «</a:t>
                      </a:r>
                      <a:r>
                        <a:rPr lang="ru-RU" sz="2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Синквейн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«Аннотация»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«Составь задание»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«Карта путешествий литературного героя»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• Приём «Проба пера»</a:t>
                      </a:r>
                    </a:p>
                    <a:p>
                      <a:endParaRPr lang="ru-R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Читательский семинар как образовательное событие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478" y="2613392"/>
            <a:ext cx="10827644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Любите ли вы читать?</a:t>
            </a:r>
          </a:p>
          <a:p>
            <a:pPr algn="ctr"/>
            <a:r>
              <a:rPr lang="ru-RU" sz="4400" dirty="0" smtClean="0"/>
              <a:t>Что вы читаете?</a:t>
            </a:r>
            <a:endParaRPr lang="ru-RU" sz="4400" dirty="0"/>
          </a:p>
          <a:p>
            <a:r>
              <a:rPr lang="ru-RU" sz="4400" dirty="0" smtClean="0"/>
              <a:t>Создаем афишную тумбу: фамилия автора, </a:t>
            </a:r>
          </a:p>
          <a:p>
            <a:r>
              <a:rPr lang="ru-RU" sz="4400" dirty="0" smtClean="0"/>
              <a:t>название  книги и «крючок» для читателя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Эстетическое чтение </a:t>
            </a:r>
          </a:p>
          <a:p>
            <a:pPr algn="ctr"/>
            <a:r>
              <a:rPr lang="ru-RU" sz="4400" b="1" dirty="0" smtClean="0"/>
              <a:t>Список </a:t>
            </a:r>
            <a:r>
              <a:rPr lang="ru-RU" sz="4400" b="1" dirty="0" smtClean="0">
                <a:solidFill>
                  <a:srgbClr val="FF0000"/>
                </a:solidFill>
              </a:rPr>
              <a:t>перспективного чтения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Читательский семинар как образовательное событие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83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2011360"/>
            <a:ext cx="3280556" cy="45819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7743" y="1846634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10 ПРАВИЛ ДЕТСКОГО ЧТЕНИЯ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1. Право не читать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2. Право перескакивать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3. Право не дочитывать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4. Право перечитывать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5. Право читать, что попало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6. Право на </a:t>
            </a:r>
            <a:r>
              <a:rPr lang="ru-RU" sz="2000" b="1" i="0" dirty="0" err="1" smtClean="0">
                <a:solidFill>
                  <a:srgbClr val="212529"/>
                </a:solidFill>
                <a:effectLst/>
                <a:latin typeface="+mj-lt"/>
              </a:rPr>
              <a:t>боваризм</a:t>
            </a: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 (склонность подменять реальное воображаемым.)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7. Право читать, где попало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8. Право читать вслух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9. Право втыкаться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b="1" i="0" dirty="0" smtClean="0">
                <a:solidFill>
                  <a:srgbClr val="212529"/>
                </a:solidFill>
                <a:effectLst/>
                <a:latin typeface="+mj-lt"/>
              </a:rPr>
              <a:t>10. Право молчать о прочитанном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2082</TotalTime>
  <Words>470</Words>
  <Application>Microsoft Office PowerPoint</Application>
  <PresentationFormat>Широкоэкранный</PresentationFormat>
  <Paragraphs>93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Gill Sans MT</vt:lpstr>
      <vt:lpstr>Wingdings</vt:lpstr>
      <vt:lpstr>Wingdings 2</vt:lpstr>
      <vt:lpstr>Дивиденд</vt:lpstr>
      <vt:lpstr>Презентация PowerPoint</vt:lpstr>
      <vt:lpstr>Эффективные приемы формирования читательской грамотности</vt:lpstr>
      <vt:lpstr>Презентация PowerPoint</vt:lpstr>
      <vt:lpstr>Презентация PowerPoint</vt:lpstr>
      <vt:lpstr>  «Список»  как прием обобщения и систематизации знаний </vt:lpstr>
      <vt:lpstr>До бесконечности…</vt:lpstr>
      <vt:lpstr>Список приемов по формированию  читательской грамотности </vt:lpstr>
      <vt:lpstr>Читательский семинар как образовательное событие </vt:lpstr>
      <vt:lpstr>Читательский семинар как образовательное событие </vt:lpstr>
      <vt:lpstr>Читательский семинар как образовательное событие</vt:lpstr>
      <vt:lpstr>Читательский семинар как образовательное событиЕ</vt:lpstr>
      <vt:lpstr>Читательский семинар как образовательное событие</vt:lpstr>
      <vt:lpstr>Читательский семинар как образовательное событиЕ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Гудкова Танюха</cp:lastModifiedBy>
  <cp:revision>23</cp:revision>
  <dcterms:created xsi:type="dcterms:W3CDTF">2024-09-18T05:27:27Z</dcterms:created>
  <dcterms:modified xsi:type="dcterms:W3CDTF">2024-09-23T07:13:17Z</dcterms:modified>
</cp:coreProperties>
</file>