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9" r:id="rId2"/>
    <p:sldId id="257" r:id="rId3"/>
    <p:sldId id="256" r:id="rId4"/>
    <p:sldId id="266" r:id="rId5"/>
    <p:sldId id="267" r:id="rId6"/>
    <p:sldId id="260" r:id="rId7"/>
    <p:sldId id="258" r:id="rId8"/>
    <p:sldId id="274" r:id="rId9"/>
    <p:sldId id="275" r:id="rId10"/>
    <p:sldId id="276" r:id="rId11"/>
    <p:sldId id="277" r:id="rId12"/>
    <p:sldId id="278" r:id="rId13"/>
    <p:sldId id="261" r:id="rId14"/>
    <p:sldId id="283" r:id="rId15"/>
    <p:sldId id="284" r:id="rId16"/>
    <p:sldId id="285" r:id="rId17"/>
    <p:sldId id="286" r:id="rId18"/>
    <p:sldId id="262" r:id="rId19"/>
    <p:sldId id="268" r:id="rId20"/>
    <p:sldId id="269" r:id="rId21"/>
    <p:sldId id="270" r:id="rId22"/>
    <p:sldId id="271" r:id="rId23"/>
    <p:sldId id="263" r:id="rId24"/>
    <p:sldId id="287" r:id="rId25"/>
    <p:sldId id="288" r:id="rId26"/>
    <p:sldId id="289" r:id="rId27"/>
    <p:sldId id="279" r:id="rId28"/>
    <p:sldId id="280" r:id="rId29"/>
    <p:sldId id="281" r:id="rId30"/>
    <p:sldId id="282" r:id="rId31"/>
    <p:sldId id="264" r:id="rId32"/>
    <p:sldId id="290" r:id="rId33"/>
    <p:sldId id="291" r:id="rId34"/>
    <p:sldId id="292" r:id="rId35"/>
    <p:sldId id="293" r:id="rId36"/>
    <p:sldId id="265" r:id="rId37"/>
    <p:sldId id="272" r:id="rId38"/>
    <p:sldId id="295" r:id="rId39"/>
    <p:sldId id="294" r:id="rId40"/>
    <p:sldId id="299" r:id="rId41"/>
    <p:sldId id="296" r:id="rId42"/>
    <p:sldId id="29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332" autoAdjust="0"/>
  </p:normalViewPr>
  <p:slideViewPr>
    <p:cSldViewPr snapToGrid="0">
      <p:cViewPr>
        <p:scale>
          <a:sx n="100" d="100"/>
          <a:sy n="100" d="100"/>
        </p:scale>
        <p:origin x="85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47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951EC-7AE5-491E-B23E-DCF90315D9E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8A009-3DBC-464F-8C48-764F632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8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успешной подготовки к КЕГЭ в школе разрабатываются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2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Классно! Я МОГУ ПЕРЕПРОВЕРИТЬ!!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позволило мне сэкономить время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50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решит</a:t>
            </a:r>
            <a:r>
              <a:rPr lang="ru-RU" baseline="0" dirty="0" smtClean="0"/>
              <a:t> за меня </a:t>
            </a:r>
            <a:r>
              <a:rPr lang="ru-RU" baseline="0" dirty="0" smtClean="0"/>
              <a:t>компьютер</a:t>
            </a:r>
          </a:p>
          <a:p>
            <a:r>
              <a:rPr lang="ru-RU" baseline="0" dirty="0" smtClean="0"/>
              <a:t>Давайте рассмотрим подробнее на примерах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04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стандартные сведения,</a:t>
            </a:r>
            <a:r>
              <a:rPr lang="ru-RU" baseline="0" dirty="0" smtClean="0"/>
              <a:t> которые знают о КЕГЭ ученики</a:t>
            </a:r>
          </a:p>
          <a:p>
            <a:r>
              <a:rPr lang="ru-RU" baseline="0" dirty="0" smtClean="0"/>
              <a:t>Есть еще несколько аспектов, которые необходимо знать!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8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Несомненно это ПО и навык работы с различным</a:t>
            </a:r>
            <a:r>
              <a:rPr lang="ru-RU" baseline="0" dirty="0" smtClean="0"/>
              <a:t>и версиями.</a:t>
            </a:r>
          </a:p>
          <a:p>
            <a:r>
              <a:rPr lang="ru-RU" baseline="0" dirty="0" smtClean="0"/>
              <a:t>Но что еще необходимо знать для комфортного самочувствия до начала выполнения заданий?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7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</a:t>
            </a:r>
            <a:r>
              <a:rPr lang="ru-RU" baseline="0" dirty="0" smtClean="0"/>
              <a:t> что у нас имеется бланк регистрации, отличный от других предметов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2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том, что у нас есть черновик</a:t>
            </a:r>
            <a:r>
              <a:rPr lang="ru-RU" baseline="0" dirty="0" smtClean="0"/>
              <a:t> и в него важно переносить ответы. Т.к. в случае сбоя ноутбука у нас не будут потеряны ответы.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55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Остается</a:t>
            </a:r>
            <a:r>
              <a:rPr lang="ru-RU" baseline="0" dirty="0" smtClean="0"/>
              <a:t> изучить работу в модуле и ученик до начала выполнения заданий оказывается в знакомой ему среде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6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Ученики видя знакомые формулировки успокаиваются и начинают работать методично.</a:t>
            </a:r>
          </a:p>
          <a:p>
            <a:r>
              <a:rPr lang="ru-RU" dirty="0" smtClean="0"/>
              <a:t>Проведя</a:t>
            </a:r>
            <a:r>
              <a:rPr lang="ru-RU" baseline="0" dirty="0" smtClean="0"/>
              <a:t> анализ заданий за несколько лет, можно сделать вывод, что </a:t>
            </a:r>
            <a:r>
              <a:rPr lang="ru-RU" dirty="0" smtClean="0"/>
              <a:t>ФИПИ вводит</a:t>
            </a:r>
            <a:r>
              <a:rPr lang="ru-RU" baseline="0" dirty="0" smtClean="0"/>
              <a:t> изменения в задания, но основной формат заданий остается практически постоянным.</a:t>
            </a:r>
          </a:p>
          <a:p>
            <a:r>
              <a:rPr lang="ru-RU" baseline="0" dirty="0" smtClean="0"/>
              <a:t>Давайте рассмотрим наиболее актуальные форматы заданий.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25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Ни для кого не секрет, что у заданий есть альтернативные способы</a:t>
            </a:r>
            <a:r>
              <a:rPr lang="ru-RU" baseline="0" dirty="0" smtClean="0"/>
              <a:t> решения.</a:t>
            </a:r>
          </a:p>
          <a:p>
            <a:r>
              <a:rPr lang="ru-RU" baseline="0" dirty="0" smtClean="0"/>
              <a:t>Знание нескольких вариантов решения, позволит ученику выбрать более подходящий и выполнить проверку своего ответа.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6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Стандартно работают две программы: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Программа по информатике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Программа подготовки к ЕГЭ</a:t>
            </a:r>
          </a:p>
          <a:p>
            <a:r>
              <a:rPr lang="ru-RU" dirty="0" smtClean="0"/>
              <a:t>Они отработаны и зачастую имеют положительные рецензии.</a:t>
            </a:r>
          </a:p>
          <a:p>
            <a:endParaRPr lang="ru-RU" dirty="0"/>
          </a:p>
          <a:p>
            <a:r>
              <a:rPr lang="ru-RU" dirty="0" smtClean="0"/>
              <a:t>А какова их эффективность?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32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Изучение всех этих способов является целью нашего курса.</a:t>
            </a:r>
          </a:p>
          <a:p>
            <a:r>
              <a:rPr lang="ru-RU" baseline="0" dirty="0" smtClean="0"/>
              <a:t>Зачастую дети очень слабые в программировании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47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устранения</a:t>
            </a:r>
            <a:r>
              <a:rPr lang="ru-RU" baseline="0" dirty="0" smtClean="0"/>
              <a:t> этого недостатка идеально подходит бесплатный курс «Код будущего»</a:t>
            </a:r>
          </a:p>
          <a:p>
            <a:r>
              <a:rPr lang="ru-RU" baseline="0" dirty="0" smtClean="0"/>
              <a:t>А проблемы с электронными таблицами легко устраняются, к примеру, курсом расширяющим предмет информатика или во внеурочной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43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Такой</a:t>
            </a:r>
            <a:r>
              <a:rPr lang="ru-RU" baseline="0" dirty="0" smtClean="0"/>
              <a:t> комплексный подход позволит нам сосредоточиться на изучении и отработке различных алгоритмов решения одного задания.</a:t>
            </a:r>
          </a:p>
          <a:p>
            <a:r>
              <a:rPr lang="ru-RU" baseline="0" dirty="0" smtClean="0"/>
              <a:t>Покажу пример решения заданий повышенного и высокого уровней сложности двумя способами.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06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рассмотрим группу</a:t>
            </a:r>
            <a:r>
              <a:rPr lang="ru-RU" baseline="0" dirty="0" smtClean="0"/>
              <a:t> заданий 19-21</a:t>
            </a:r>
          </a:p>
          <a:p>
            <a:r>
              <a:rPr lang="ru-RU" baseline="0" dirty="0" smtClean="0"/>
              <a:t>Типичное форматное задание на одну кучу камней.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Здесь идеально подходят понятия заведомо выигрышная позиция и заведомо проигрышная позиция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94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Типичные решения данного задания:</a:t>
            </a:r>
            <a:r>
              <a:rPr lang="ru-RU" baseline="0" dirty="0" smtClean="0"/>
              <a:t> аналитическое и программное.</a:t>
            </a:r>
          </a:p>
          <a:p>
            <a:r>
              <a:rPr lang="ru-RU" baseline="0" dirty="0" smtClean="0"/>
              <a:t>Может показаться, что написание большого кода не целесообразно. </a:t>
            </a:r>
          </a:p>
          <a:p>
            <a:r>
              <a:rPr lang="ru-RU" baseline="0" dirty="0" smtClean="0"/>
              <a:t>Однако код для всех трех заданий пишется один раз и корректируется.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2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 </a:t>
            </a:r>
            <a:r>
              <a:rPr lang="ru-RU" baseline="0" dirty="0" smtClean="0"/>
              <a:t>«ШАГ НАЗАД» позволяет нам легко ответить на задание №20</a:t>
            </a:r>
          </a:p>
          <a:p>
            <a:r>
              <a:rPr lang="ru-RU" baseline="0" dirty="0" smtClean="0"/>
              <a:t>И небольшие правки кода позволяют нам убедиться в правильности наших ответов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86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 </a:t>
            </a:r>
            <a:r>
              <a:rPr lang="ru-RU" baseline="0" dirty="0" smtClean="0"/>
              <a:t>«ШАГ НАЗАД» так же прекрасно работает и в задании №21</a:t>
            </a:r>
          </a:p>
          <a:p>
            <a:r>
              <a:rPr lang="ru-RU" baseline="0" dirty="0" smtClean="0"/>
              <a:t>Так же небольшие правки кода и совмещение с результатами задания №19 позволяют нам получить ответ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Применение таких оптимальных алгоритмов, а так же их совмещение позволяют сократить время решения задания и исключить ошибки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76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только</a:t>
            </a:r>
            <a:r>
              <a:rPr lang="ru-RU" baseline="0" dirty="0" smtClean="0"/>
              <a:t> что посмотрели на сколько быстро можно решать задания повышенного и высокого уровня сложности.</a:t>
            </a:r>
          </a:p>
          <a:p>
            <a:r>
              <a:rPr lang="ru-RU" baseline="0" dirty="0" smtClean="0"/>
              <a:t>Что же нам позволяет сократить время для решения задания?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14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Несомненно</a:t>
            </a:r>
            <a:r>
              <a:rPr lang="ru-RU" baseline="0" dirty="0" smtClean="0"/>
              <a:t> на первом месте эффективные алгоритмы решения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03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втором месте</a:t>
            </a:r>
            <a:r>
              <a:rPr lang="ru-RU" baseline="0" dirty="0" smtClean="0"/>
              <a:t> – повторение мать учения!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0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представим себя сдающими экзамен.</a:t>
            </a:r>
          </a:p>
          <a:p>
            <a:r>
              <a:rPr lang="ru-RU" dirty="0" smtClean="0"/>
              <a:t>Какие</a:t>
            </a:r>
            <a:r>
              <a:rPr lang="ru-RU" baseline="0" dirty="0" smtClean="0"/>
              <a:t> факторы влияют на успех?</a:t>
            </a:r>
          </a:p>
          <a:p>
            <a:r>
              <a:rPr lang="ru-RU" baseline="0" dirty="0" smtClean="0"/>
              <a:t>Какие факторы мешают нам?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65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третьем – решение полного</a:t>
            </a:r>
            <a:r>
              <a:rPr lang="ru-RU" baseline="0" dirty="0" smtClean="0"/>
              <a:t> варианта КИМ для определения текущей скорости работы и </a:t>
            </a:r>
          </a:p>
          <a:p>
            <a:r>
              <a:rPr lang="ru-RU" baseline="0" dirty="0" smtClean="0"/>
              <a:t>анализа проблемных точек, которые достаточно легко устраняются «</a:t>
            </a:r>
            <a:r>
              <a:rPr lang="ru-RU" baseline="0" dirty="0" err="1" smtClean="0"/>
              <a:t>нарешиванием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43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 </a:t>
            </a:r>
            <a:r>
              <a:rPr lang="ru-RU" dirty="0" err="1" smtClean="0"/>
              <a:t>да</a:t>
            </a:r>
            <a:r>
              <a:rPr lang="ru-RU" dirty="0" smtClean="0"/>
              <a:t>! «</a:t>
            </a:r>
            <a:r>
              <a:rPr lang="ru-RU" dirty="0" err="1" smtClean="0"/>
              <a:t>Нарешивание</a:t>
            </a:r>
            <a:r>
              <a:rPr lang="ru-RU" dirty="0" smtClean="0"/>
              <a:t>» – это часть эффективной системы подготовки к КЕГЭ</a:t>
            </a:r>
          </a:p>
          <a:p>
            <a:endParaRPr lang="ru-RU" dirty="0" smtClean="0"/>
          </a:p>
          <a:p>
            <a:r>
              <a:rPr lang="ru-RU" dirty="0" smtClean="0"/>
              <a:t>Я</a:t>
            </a:r>
            <a:r>
              <a:rPr lang="ru-RU" baseline="0" dirty="0" smtClean="0"/>
              <a:t> ни разу не встречал программу подготовки к ЕГЭ, в которой было предусмотрено время на неоднократное решение КИМ с полным разбором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50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Беглый взгляд позволяет понять почему </a:t>
            </a:r>
            <a:r>
              <a:rPr lang="en-US" dirty="0" smtClean="0"/>
              <a:t>Python</a:t>
            </a:r>
            <a:r>
              <a:rPr lang="en-US" baseline="0" dirty="0" smtClean="0"/>
              <a:t> </a:t>
            </a:r>
            <a:r>
              <a:rPr lang="ru-RU" baseline="0" dirty="0" smtClean="0"/>
              <a:t>лучший язык программирования для КЕГЭ.</a:t>
            </a:r>
          </a:p>
          <a:p>
            <a:r>
              <a:rPr lang="ru-RU" baseline="0" dirty="0" smtClean="0"/>
              <a:t>Легкий и понятный, минимальное количество строк</a:t>
            </a:r>
          </a:p>
          <a:p>
            <a:r>
              <a:rPr lang="ru-RU" baseline="0" dirty="0" smtClean="0"/>
              <a:t>Меньше строк – меньше ошибок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Низкая скорость? </a:t>
            </a:r>
          </a:p>
          <a:p>
            <a:r>
              <a:rPr lang="ru-RU" baseline="0" dirty="0" smtClean="0"/>
              <a:t>Мой код для 27-го задания на реальном ЕГЭ выдавал ответ за 5 секунд. Зачем еще быстрее?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99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Пора подвести итоги и обобщить требования к программе подготовки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56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Кратко</a:t>
            </a:r>
            <a:r>
              <a:rPr lang="ru-RU" baseline="0" dirty="0" smtClean="0"/>
              <a:t> прокомментировать каждый пункт</a:t>
            </a:r>
          </a:p>
          <a:p>
            <a:r>
              <a:rPr lang="ru-RU" baseline="0" dirty="0" smtClean="0"/>
              <a:t>Именно такое сочетание составляющих позволило мне увеличить скорость решения заданий.</a:t>
            </a:r>
          </a:p>
          <a:p>
            <a:r>
              <a:rPr lang="ru-RU" baseline="0" dirty="0" smtClean="0"/>
              <a:t>Так на досрочной волне, я решил все 27 заданий за 2-2,5 часа. И у меня было достаточно времени на перепроверку.</a:t>
            </a:r>
          </a:p>
          <a:p>
            <a:r>
              <a:rPr lang="ru-RU" baseline="0" dirty="0" smtClean="0"/>
              <a:t>Что обеспечило мне 100 балльный результат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Мои ученики 22 апреля решали полный КИМ.</a:t>
            </a:r>
          </a:p>
          <a:p>
            <a:r>
              <a:rPr lang="ru-RU" baseline="0" dirty="0" smtClean="0"/>
              <a:t>Ученик решил на 95 баллов и сказал, что он успел все перепроверить и найти ошибку.</a:t>
            </a:r>
          </a:p>
          <a:p>
            <a:r>
              <a:rPr lang="ru-RU" baseline="0" dirty="0" smtClean="0"/>
              <a:t>Второй ученик решил на 80 баллов за 1,5 часа. К слову сказать он очень много болел в этом году.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 мой результат помноженный на их успехи сформировали </a:t>
            </a:r>
            <a:r>
              <a:rPr lang="ru-RU" baseline="0" dirty="0" err="1" smtClean="0"/>
              <a:t>новуюоснову</a:t>
            </a:r>
            <a:r>
              <a:rPr lang="ru-RU" baseline="0" dirty="0" smtClean="0"/>
              <a:t> для их мотивации на ближайшие 2 месяца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Заканчивая свое выступление, хотелось бы </a:t>
            </a:r>
            <a:r>
              <a:rPr lang="ru-RU" baseline="0" dirty="0" err="1" smtClean="0"/>
              <a:t>сказатьсамое</a:t>
            </a:r>
            <a:r>
              <a:rPr lang="ru-RU" baseline="0" dirty="0" smtClean="0"/>
              <a:t> главное!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79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 формируется не с учетом компетенций учителя!</a:t>
            </a:r>
          </a:p>
          <a:p>
            <a:r>
              <a:rPr lang="ru-RU" dirty="0" smtClean="0"/>
              <a:t>Программа</a:t>
            </a:r>
            <a:r>
              <a:rPr lang="ru-RU" baseline="0" dirty="0" smtClean="0"/>
              <a:t> формируется на основе особенностей ученика и нашего экзамена!!!</a:t>
            </a:r>
          </a:p>
          <a:p>
            <a:r>
              <a:rPr lang="ru-RU" baseline="0" dirty="0" smtClean="0"/>
              <a:t>Мы их должны подружить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424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Поэтому подготовка должна быть индивидуально</a:t>
            </a:r>
            <a:r>
              <a:rPr lang="ru-RU" baseline="0" dirty="0" smtClean="0"/>
              <a:t> ориентирована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23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Лучшая оценка проведенной работы кроется в указанных</a:t>
            </a:r>
            <a:r>
              <a:rPr lang="ru-RU" baseline="0" dirty="0" smtClean="0"/>
              <a:t> словах ученика: «На экзамене все было знакомое. Мне было легко»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157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Лучшая оценка проведенной работе кроется в указанных</a:t>
            </a:r>
            <a:r>
              <a:rPr lang="ru-RU" baseline="0" dirty="0" smtClean="0"/>
              <a:t> словах ученика.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9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обобщить,</a:t>
            </a:r>
            <a:r>
              <a:rPr lang="ru-RU" baseline="0" dirty="0" smtClean="0"/>
              <a:t> то можно выделить следующие…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2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Минус наших программ подготовки к ГИА состоит в том, что они направлены </a:t>
            </a:r>
            <a:r>
              <a:rPr lang="ru-RU" dirty="0" smtClean="0"/>
              <a:t>лишь на </a:t>
            </a:r>
            <a:r>
              <a:rPr lang="ru-RU" dirty="0" smtClean="0"/>
              <a:t>изучение структуры экзамена и</a:t>
            </a:r>
            <a:r>
              <a:rPr lang="ru-RU" baseline="0" dirty="0" smtClean="0"/>
              <a:t> процедурой его проведения</a:t>
            </a:r>
          </a:p>
          <a:p>
            <a:r>
              <a:rPr lang="ru-RU" baseline="0" dirty="0" smtClean="0"/>
              <a:t>Работа с негативными факторами не учитывается.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7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Можем ли мы внести корректировки</a:t>
            </a:r>
            <a:r>
              <a:rPr lang="ru-RU" dirty="0" smtClean="0"/>
              <a:t>? Что нужно изменить в нашем подходе?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83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рассмотрим условия</a:t>
            </a:r>
            <a:r>
              <a:rPr lang="ru-RU" baseline="0" dirty="0" smtClean="0"/>
              <a:t> снижения негативных факторов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9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r>
              <a:rPr lang="ru-RU" baseline="0" dirty="0" smtClean="0"/>
              <a:t> знаю ни чего нового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86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Знакомое задание! ЭТО</a:t>
            </a:r>
            <a:r>
              <a:rPr lang="ru-RU" baseline="0" dirty="0" smtClean="0"/>
              <a:t> КРУТО!!!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A009-3DBC-464F-8C48-764F6324AC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6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2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9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0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1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6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7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B941-5B31-4763-AB90-FC54111387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8E5F-BDE9-48F4-A58F-DD2F5D1D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8724" y="2107919"/>
            <a:ext cx="7392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СИСТЕМА ПОДГОТОВКИ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К ГИА ПО ИНФОРМАТИКЕ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4372" y="4267200"/>
            <a:ext cx="5475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Карелин Сергей Федорович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читель информатики</a:t>
            </a:r>
          </a:p>
          <a:p>
            <a:r>
              <a:rPr lang="ru-RU" sz="2000" dirty="0" smtClean="0"/>
              <a:t>МБОУ СОШ №17 имени 317-й Краснознаменной Будапештской стрелковой дивизии </a:t>
            </a:r>
          </a:p>
          <a:p>
            <a:r>
              <a:rPr lang="ru-RU" sz="2000" dirty="0" smtClean="0"/>
              <a:t>станицы Ильинской МО Новопокровский район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65790" y="6206192"/>
            <a:ext cx="22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 апреля 2023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19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187238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834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83671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87238" y="1092097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5821" y="3675489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3671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25821" y="2726780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718381" y="3675489"/>
            <a:ext cx="3098586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5821" y="1795911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8381" y="420414"/>
            <a:ext cx="112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СНИЖЕНИЕ УРОВНЯ НЕГАТИВНЫХ ФАКТОРОВ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579" y="1112504"/>
            <a:ext cx="2391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СТРЕСС И НЕУВЕРЕННОСТЬ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134" y="1112504"/>
            <a:ext cx="263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ОГРАНИЧЕННОЕ ВРЕМЯ ЭКЗАМЕНА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8381" y="1112504"/>
            <a:ext cx="309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ОШИБКИ ПО НЕВНИМАТЕЛЬНОСТИ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815" y="2814224"/>
            <a:ext cx="27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ВСЕХ ТИПОВ И ВАРИАНТОВ ЗАДАНИЙ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13" y="3753109"/>
            <a:ext cx="263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НЕСКОЛЬКИХ СПОСОБОВ РЕШЕНИЯ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747" y="1883115"/>
            <a:ext cx="27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ОБЩИХ СВЕДЕНИЙ О КЕГЭ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9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187238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834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83671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87238" y="1092097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5821" y="3675489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3671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25821" y="2726780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5821" y="4609029"/>
            <a:ext cx="11491146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718381" y="3675489"/>
            <a:ext cx="3098586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5821" y="1795911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8381" y="420414"/>
            <a:ext cx="112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СНИЖЕНИЕ УРОВНЯ НЕГАТИВНЫХ ФАКТОРОВ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579" y="1112504"/>
            <a:ext cx="2391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СТРЕСС И НЕУВЕРЕННОСТЬ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134" y="1112504"/>
            <a:ext cx="263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ОГРАНИЧЕННОЕ ВРЕМЯ ЭКЗАМЕНА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8381" y="1112504"/>
            <a:ext cx="309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ОШИБКИ ПО НЕВНИМАТЕЛЬНОСТИ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815" y="2814224"/>
            <a:ext cx="27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ВСЕХ ТИПОВ И ВАРИАНТОВ ЗАДАНИЙ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13" y="3753109"/>
            <a:ext cx="263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НЕСКОЛЬКИХ СПОСОБОВ РЕШЕНИЯ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958" y="4734592"/>
            <a:ext cx="263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МИНИМАЛЬНОЕ ВРЕМЯ РЕШЕНИЯ ЗАДАНИЙ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747" y="1883115"/>
            <a:ext cx="27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ОБЩИХ СВЕДЕНИЙ О КЕГЭ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7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187238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834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83671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87238" y="1092097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5821" y="3675489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3671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25821" y="2726780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5821" y="4609029"/>
            <a:ext cx="11491146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718381" y="3675489"/>
            <a:ext cx="3098586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5821" y="1795911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8381" y="420414"/>
            <a:ext cx="112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СНИЖЕНИЕ УРОВНЯ НЕГАТИВНЫХ ФАКТОРОВ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579" y="1112504"/>
            <a:ext cx="2391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СТРЕСС И НЕУВЕРЕННОСТЬ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134" y="1112504"/>
            <a:ext cx="263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ОГРАНИЧЕННОЕ ВРЕМЯ ЭКЗАМЕНА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8381" y="1112504"/>
            <a:ext cx="309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ОШИБКИ ПО НЕВНИМАТЕЛЬНОСТИ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815" y="2814224"/>
            <a:ext cx="27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ВСЕХ ТИПОВ И ВАРИАНТОВ ЗАДАНИЙ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13" y="3753109"/>
            <a:ext cx="263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НЕСКОЛЬКИХ СПОСОБОВ РЕШЕНИЯ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958" y="4734592"/>
            <a:ext cx="263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МИНИМАЛЬНОЕ ВРЕМЯ РЕШЕНИЯ ЗАДАНИЙ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5821" y="5542569"/>
            <a:ext cx="11491146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32747" y="5636158"/>
            <a:ext cx="273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СКОРОСТЬ НАПИСАНИЯ ПРОГРАММ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747" y="1883115"/>
            <a:ext cx="27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ОБЩИХ СВЕДЕНИЙ О КЕГЭ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6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ОБЩИХ СВЕДЕНИЙ О КЕГЭ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58" y="1423358"/>
            <a:ext cx="409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Количество заданий - </a:t>
            </a:r>
            <a:r>
              <a:rPr lang="ru-RU" sz="2400" b="1" dirty="0" smtClean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957" y="2076351"/>
            <a:ext cx="431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Длительность экзамена – </a:t>
            </a:r>
            <a:r>
              <a:rPr lang="ru-RU" sz="2400" b="1" dirty="0" smtClean="0">
                <a:solidFill>
                  <a:srgbClr val="C00000"/>
                </a:solidFill>
              </a:rPr>
              <a:t>235</a:t>
            </a:r>
            <a:r>
              <a:rPr lang="ru-RU" sz="2000" b="1" dirty="0" smtClean="0"/>
              <a:t> минут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957" y="2633672"/>
            <a:ext cx="46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Формат проведения – на </a:t>
            </a:r>
            <a:r>
              <a:rPr lang="ru-RU" sz="3200" b="1" dirty="0" smtClean="0">
                <a:solidFill>
                  <a:srgbClr val="C00000"/>
                </a:solidFill>
              </a:rPr>
              <a:t>К</a:t>
            </a:r>
            <a:r>
              <a:rPr lang="ru-RU" sz="2000" b="1" dirty="0" smtClean="0"/>
              <a:t>омпьютере</a:t>
            </a:r>
          </a:p>
        </p:txBody>
      </p:sp>
    </p:spTree>
    <p:extLst>
      <p:ext uri="{BB962C8B-B14F-4D97-AF65-F5344CB8AC3E}">
        <p14:creationId xmlns:p14="http://schemas.microsoft.com/office/powerpoint/2010/main" val="1784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ОБЩИХ СВЕДЕНИЙ О КЕГЭ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58" y="1423358"/>
            <a:ext cx="409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Количество заданий - </a:t>
            </a:r>
            <a:r>
              <a:rPr lang="ru-RU" sz="2400" b="1" dirty="0" smtClean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957" y="3390395"/>
            <a:ext cx="4649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Используемое ПО:</a:t>
            </a:r>
          </a:p>
          <a:p>
            <a:pPr marL="534988" indent="-173038">
              <a:buFontTx/>
              <a:buChar char="-"/>
            </a:pPr>
            <a:r>
              <a:rPr lang="ru-RU" sz="2000" dirty="0" smtClean="0"/>
              <a:t>Текстовый редактор </a:t>
            </a:r>
            <a:endParaRPr lang="en-US" sz="2000" dirty="0" smtClean="0"/>
          </a:p>
          <a:p>
            <a:pPr marL="534988"/>
            <a:r>
              <a:rPr lang="ru-RU" sz="2000" dirty="0" smtClean="0"/>
              <a:t>(</a:t>
            </a:r>
            <a:r>
              <a:rPr lang="en-US" sz="2000" dirty="0" err="1" smtClean="0"/>
              <a:t>LibreOffice</a:t>
            </a:r>
            <a:r>
              <a:rPr lang="en-US" sz="2000" dirty="0" smtClean="0"/>
              <a:t> Writer, Microsoft Word)</a:t>
            </a:r>
          </a:p>
          <a:p>
            <a:pPr marL="534988"/>
            <a:endParaRPr lang="en-US" sz="2000" dirty="0" smtClean="0"/>
          </a:p>
          <a:p>
            <a:pPr marL="534988" indent="-173038">
              <a:buFontTx/>
              <a:buChar char="-"/>
            </a:pPr>
            <a:r>
              <a:rPr lang="ru-RU" sz="2000" dirty="0" smtClean="0"/>
              <a:t>Редактор электронных таблиц</a:t>
            </a:r>
          </a:p>
          <a:p>
            <a:pPr marL="534988"/>
            <a:r>
              <a:rPr lang="ru-RU" sz="2000" dirty="0"/>
              <a:t>(</a:t>
            </a:r>
            <a:r>
              <a:rPr lang="en-US" sz="2000" dirty="0" err="1"/>
              <a:t>LibreOffice</a:t>
            </a:r>
            <a:r>
              <a:rPr lang="en-US" sz="2000" dirty="0"/>
              <a:t> </a:t>
            </a:r>
            <a:r>
              <a:rPr lang="en-US" sz="2000" dirty="0" err="1" smtClean="0"/>
              <a:t>Calc</a:t>
            </a:r>
            <a:r>
              <a:rPr lang="en-US" sz="2000" dirty="0" smtClean="0"/>
              <a:t>, </a:t>
            </a:r>
            <a:r>
              <a:rPr lang="en-US" sz="2000" dirty="0"/>
              <a:t>Microsoft </a:t>
            </a:r>
            <a:r>
              <a:rPr lang="en-US" sz="2000" dirty="0" smtClean="0"/>
              <a:t>Excel)</a:t>
            </a:r>
          </a:p>
          <a:p>
            <a:pPr marL="534988"/>
            <a:endParaRPr lang="en-US" sz="2000" dirty="0" smtClean="0"/>
          </a:p>
          <a:p>
            <a:pPr marL="534988" indent="-173038">
              <a:buFontTx/>
              <a:buChar char="-"/>
            </a:pPr>
            <a:r>
              <a:rPr lang="ru-RU" sz="2000" dirty="0" smtClean="0"/>
              <a:t>Язык программирования</a:t>
            </a:r>
            <a:endParaRPr lang="en-US" sz="2000" dirty="0" smtClean="0"/>
          </a:p>
          <a:p>
            <a:pPr marL="534988"/>
            <a:r>
              <a:rPr lang="en-US" sz="2000" dirty="0" smtClean="0"/>
              <a:t>(</a:t>
            </a:r>
            <a:r>
              <a:rPr lang="ru-RU" sz="2000" dirty="0" smtClean="0"/>
              <a:t>Школьный </a:t>
            </a:r>
            <a:r>
              <a:rPr lang="ru-RU" sz="2000" dirty="0"/>
              <a:t>алгоритмический язык, С#, C++, </a:t>
            </a:r>
            <a:r>
              <a:rPr lang="ru-RU" sz="2000" dirty="0" err="1"/>
              <a:t>Pascal</a:t>
            </a:r>
            <a:r>
              <a:rPr lang="ru-RU" sz="2000" dirty="0"/>
              <a:t>, </a:t>
            </a:r>
            <a:r>
              <a:rPr lang="ru-RU" sz="2000" dirty="0" err="1"/>
              <a:t>Java</a:t>
            </a:r>
            <a:r>
              <a:rPr lang="ru-RU" sz="2000" dirty="0"/>
              <a:t>, </a:t>
            </a:r>
            <a:r>
              <a:rPr lang="ru-RU" sz="2000" dirty="0" err="1" smtClean="0"/>
              <a:t>Python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534988" indent="-173038">
              <a:buFontTx/>
              <a:buChar char="-"/>
            </a:pPr>
            <a:endParaRPr lang="ru-RU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08957" y="2076351"/>
            <a:ext cx="431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Длительность экзамена – </a:t>
            </a:r>
            <a:r>
              <a:rPr lang="ru-RU" sz="2400" b="1" dirty="0" smtClean="0">
                <a:solidFill>
                  <a:srgbClr val="C00000"/>
                </a:solidFill>
              </a:rPr>
              <a:t>235</a:t>
            </a:r>
            <a:r>
              <a:rPr lang="ru-RU" sz="2000" b="1" dirty="0" smtClean="0"/>
              <a:t> минут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957" y="2633672"/>
            <a:ext cx="46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Формат проведения – на </a:t>
            </a:r>
            <a:r>
              <a:rPr lang="ru-RU" sz="3200" b="1" dirty="0" smtClean="0">
                <a:solidFill>
                  <a:srgbClr val="C00000"/>
                </a:solidFill>
              </a:rPr>
              <a:t>К</a:t>
            </a:r>
            <a:r>
              <a:rPr lang="ru-RU" sz="2000" b="1" dirty="0" smtClean="0"/>
              <a:t>омпьютере</a:t>
            </a:r>
          </a:p>
        </p:txBody>
      </p:sp>
    </p:spTree>
    <p:extLst>
      <p:ext uri="{BB962C8B-B14F-4D97-AF65-F5344CB8AC3E}">
        <p14:creationId xmlns:p14="http://schemas.microsoft.com/office/powerpoint/2010/main" val="9260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ОБЩИХ СВЕДЕНИЙ О КЕГЭ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58" y="1423358"/>
            <a:ext cx="409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Количество заданий - </a:t>
            </a:r>
            <a:r>
              <a:rPr lang="ru-RU" sz="2400" b="1" dirty="0" smtClean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957" y="3390395"/>
            <a:ext cx="4649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Используемое ПО:</a:t>
            </a:r>
          </a:p>
          <a:p>
            <a:pPr marL="534988" indent="-173038">
              <a:buFontTx/>
              <a:buChar char="-"/>
            </a:pPr>
            <a:r>
              <a:rPr lang="ru-RU" sz="2000" dirty="0" smtClean="0"/>
              <a:t>Текстовый редактор </a:t>
            </a:r>
            <a:endParaRPr lang="en-US" sz="2000" dirty="0" smtClean="0"/>
          </a:p>
          <a:p>
            <a:pPr marL="534988"/>
            <a:r>
              <a:rPr lang="ru-RU" sz="2000" dirty="0" smtClean="0"/>
              <a:t>(</a:t>
            </a:r>
            <a:r>
              <a:rPr lang="en-US" sz="2000" dirty="0" err="1" smtClean="0"/>
              <a:t>LibreOffice</a:t>
            </a:r>
            <a:r>
              <a:rPr lang="en-US" sz="2000" dirty="0" smtClean="0"/>
              <a:t> Writer, Microsoft Word)</a:t>
            </a:r>
          </a:p>
          <a:p>
            <a:pPr marL="534988"/>
            <a:endParaRPr lang="en-US" sz="2000" dirty="0" smtClean="0"/>
          </a:p>
          <a:p>
            <a:pPr marL="534988" indent="-173038">
              <a:buFontTx/>
              <a:buChar char="-"/>
            </a:pPr>
            <a:r>
              <a:rPr lang="ru-RU" sz="2000" dirty="0" smtClean="0"/>
              <a:t>Редактор электронных таблиц</a:t>
            </a:r>
          </a:p>
          <a:p>
            <a:pPr marL="534988"/>
            <a:r>
              <a:rPr lang="ru-RU" sz="2000" dirty="0"/>
              <a:t>(</a:t>
            </a:r>
            <a:r>
              <a:rPr lang="en-US" sz="2000" dirty="0" err="1"/>
              <a:t>LibreOffice</a:t>
            </a:r>
            <a:r>
              <a:rPr lang="en-US" sz="2000" dirty="0"/>
              <a:t> </a:t>
            </a:r>
            <a:r>
              <a:rPr lang="en-US" sz="2000" dirty="0" err="1" smtClean="0"/>
              <a:t>Calc</a:t>
            </a:r>
            <a:r>
              <a:rPr lang="en-US" sz="2000" dirty="0" smtClean="0"/>
              <a:t>, </a:t>
            </a:r>
            <a:r>
              <a:rPr lang="en-US" sz="2000" dirty="0"/>
              <a:t>Microsoft </a:t>
            </a:r>
            <a:r>
              <a:rPr lang="en-US" sz="2000" dirty="0" smtClean="0"/>
              <a:t>Excel)</a:t>
            </a:r>
          </a:p>
          <a:p>
            <a:pPr marL="534988"/>
            <a:endParaRPr lang="en-US" sz="2000" dirty="0" smtClean="0"/>
          </a:p>
          <a:p>
            <a:pPr marL="534988" indent="-173038">
              <a:buFontTx/>
              <a:buChar char="-"/>
            </a:pPr>
            <a:r>
              <a:rPr lang="ru-RU" sz="2000" dirty="0" smtClean="0"/>
              <a:t>Язык программирования</a:t>
            </a:r>
            <a:endParaRPr lang="en-US" sz="2000" dirty="0" smtClean="0"/>
          </a:p>
          <a:p>
            <a:pPr marL="534988"/>
            <a:r>
              <a:rPr lang="en-US" sz="2000" dirty="0" smtClean="0"/>
              <a:t>(</a:t>
            </a:r>
            <a:r>
              <a:rPr lang="ru-RU" sz="2000" dirty="0" smtClean="0"/>
              <a:t>Школьный </a:t>
            </a:r>
            <a:r>
              <a:rPr lang="ru-RU" sz="2000" dirty="0"/>
              <a:t>алгоритмический язык, С#, C++, </a:t>
            </a:r>
            <a:r>
              <a:rPr lang="ru-RU" sz="2000" dirty="0" err="1"/>
              <a:t>Pascal</a:t>
            </a:r>
            <a:r>
              <a:rPr lang="ru-RU" sz="2000" dirty="0"/>
              <a:t>, </a:t>
            </a:r>
            <a:r>
              <a:rPr lang="ru-RU" sz="2000" dirty="0" err="1"/>
              <a:t>Java</a:t>
            </a:r>
            <a:r>
              <a:rPr lang="ru-RU" sz="2000" dirty="0"/>
              <a:t>, </a:t>
            </a:r>
            <a:r>
              <a:rPr lang="ru-RU" sz="2000" dirty="0" err="1" smtClean="0"/>
              <a:t>Python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534988" indent="-173038">
              <a:buFontTx/>
              <a:buChar char="-"/>
            </a:pPr>
            <a:endParaRPr lang="ru-RU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08957" y="2076351"/>
            <a:ext cx="431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Длительность экзамена – </a:t>
            </a:r>
            <a:r>
              <a:rPr lang="ru-RU" sz="2400" b="1" dirty="0" smtClean="0">
                <a:solidFill>
                  <a:srgbClr val="C00000"/>
                </a:solidFill>
              </a:rPr>
              <a:t>235</a:t>
            </a:r>
            <a:r>
              <a:rPr lang="ru-RU" sz="2000" b="1" dirty="0" smtClean="0"/>
              <a:t> минут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957" y="2633672"/>
            <a:ext cx="46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Формат проведения – на </a:t>
            </a:r>
            <a:r>
              <a:rPr lang="ru-RU" sz="3200" b="1" dirty="0" smtClean="0">
                <a:solidFill>
                  <a:srgbClr val="C00000"/>
                </a:solidFill>
              </a:rPr>
              <a:t>К</a:t>
            </a:r>
            <a:r>
              <a:rPr lang="ru-RU" sz="2000" b="1" dirty="0" smtClean="0"/>
              <a:t>омпьютере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97" y="1423358"/>
            <a:ext cx="2443309" cy="34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ОБЩИХ СВЕДЕНИЙ О КЕГЭ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58" y="1423358"/>
            <a:ext cx="409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Количество заданий - </a:t>
            </a:r>
            <a:r>
              <a:rPr lang="ru-RU" sz="2400" b="1" dirty="0" smtClean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957" y="3390395"/>
            <a:ext cx="4649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Используемое ПО:</a:t>
            </a:r>
          </a:p>
          <a:p>
            <a:pPr marL="534988" indent="-173038">
              <a:buFontTx/>
              <a:buChar char="-"/>
            </a:pPr>
            <a:r>
              <a:rPr lang="ru-RU" sz="2000" dirty="0" smtClean="0"/>
              <a:t>Текстовый редактор </a:t>
            </a:r>
            <a:endParaRPr lang="en-US" sz="2000" dirty="0" smtClean="0"/>
          </a:p>
          <a:p>
            <a:pPr marL="534988"/>
            <a:r>
              <a:rPr lang="ru-RU" sz="2000" dirty="0" smtClean="0"/>
              <a:t>(</a:t>
            </a:r>
            <a:r>
              <a:rPr lang="en-US" sz="2000" dirty="0" err="1" smtClean="0"/>
              <a:t>LibreOffice</a:t>
            </a:r>
            <a:r>
              <a:rPr lang="en-US" sz="2000" dirty="0" smtClean="0"/>
              <a:t> Writer, Microsoft Word)</a:t>
            </a:r>
          </a:p>
          <a:p>
            <a:pPr marL="534988"/>
            <a:endParaRPr lang="en-US" sz="2000" dirty="0" smtClean="0"/>
          </a:p>
          <a:p>
            <a:pPr marL="534988" indent="-173038">
              <a:buFontTx/>
              <a:buChar char="-"/>
            </a:pPr>
            <a:r>
              <a:rPr lang="ru-RU" sz="2000" dirty="0" smtClean="0"/>
              <a:t>Редактор электронных таблиц</a:t>
            </a:r>
          </a:p>
          <a:p>
            <a:pPr marL="534988"/>
            <a:r>
              <a:rPr lang="ru-RU" sz="2000" dirty="0"/>
              <a:t>(</a:t>
            </a:r>
            <a:r>
              <a:rPr lang="en-US" sz="2000" dirty="0" err="1"/>
              <a:t>LibreOffice</a:t>
            </a:r>
            <a:r>
              <a:rPr lang="en-US" sz="2000" dirty="0"/>
              <a:t> </a:t>
            </a:r>
            <a:r>
              <a:rPr lang="en-US" sz="2000" dirty="0" err="1" smtClean="0"/>
              <a:t>Calc</a:t>
            </a:r>
            <a:r>
              <a:rPr lang="en-US" sz="2000" dirty="0" smtClean="0"/>
              <a:t>, </a:t>
            </a:r>
            <a:r>
              <a:rPr lang="en-US" sz="2000" dirty="0"/>
              <a:t>Microsoft </a:t>
            </a:r>
            <a:r>
              <a:rPr lang="en-US" sz="2000" dirty="0" smtClean="0"/>
              <a:t>Excel)</a:t>
            </a:r>
          </a:p>
          <a:p>
            <a:pPr marL="534988"/>
            <a:endParaRPr lang="en-US" sz="2000" dirty="0" smtClean="0"/>
          </a:p>
          <a:p>
            <a:pPr marL="534988" indent="-173038">
              <a:buFontTx/>
              <a:buChar char="-"/>
            </a:pPr>
            <a:r>
              <a:rPr lang="ru-RU" sz="2000" dirty="0" smtClean="0"/>
              <a:t>Язык программирования</a:t>
            </a:r>
            <a:endParaRPr lang="en-US" sz="2000" dirty="0" smtClean="0"/>
          </a:p>
          <a:p>
            <a:pPr marL="534988"/>
            <a:r>
              <a:rPr lang="en-US" sz="2000" dirty="0" smtClean="0"/>
              <a:t>(</a:t>
            </a:r>
            <a:r>
              <a:rPr lang="ru-RU" sz="2000" dirty="0" smtClean="0"/>
              <a:t>Школьный </a:t>
            </a:r>
            <a:r>
              <a:rPr lang="ru-RU" sz="2000" dirty="0"/>
              <a:t>алгоритмический язык, С#, C++, </a:t>
            </a:r>
            <a:r>
              <a:rPr lang="ru-RU" sz="2000" dirty="0" err="1"/>
              <a:t>Pascal</a:t>
            </a:r>
            <a:r>
              <a:rPr lang="ru-RU" sz="2000" dirty="0"/>
              <a:t>, </a:t>
            </a:r>
            <a:r>
              <a:rPr lang="ru-RU" sz="2000" dirty="0" err="1"/>
              <a:t>Java</a:t>
            </a:r>
            <a:r>
              <a:rPr lang="ru-RU" sz="2000" dirty="0"/>
              <a:t>, </a:t>
            </a:r>
            <a:r>
              <a:rPr lang="ru-RU" sz="2000" dirty="0" err="1" smtClean="0"/>
              <a:t>Python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534988" indent="-173038">
              <a:buFontTx/>
              <a:buChar char="-"/>
            </a:pPr>
            <a:endParaRPr lang="ru-RU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08957" y="2076351"/>
            <a:ext cx="431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Длительность экзамена – </a:t>
            </a:r>
            <a:r>
              <a:rPr lang="ru-RU" sz="2400" b="1" dirty="0" smtClean="0">
                <a:solidFill>
                  <a:srgbClr val="C00000"/>
                </a:solidFill>
              </a:rPr>
              <a:t>235</a:t>
            </a:r>
            <a:r>
              <a:rPr lang="ru-RU" sz="2000" b="1" dirty="0" smtClean="0"/>
              <a:t> минут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957" y="2633672"/>
            <a:ext cx="46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Формат проведения – на </a:t>
            </a:r>
            <a:r>
              <a:rPr lang="ru-RU" sz="3200" b="1" dirty="0" smtClean="0">
                <a:solidFill>
                  <a:srgbClr val="C00000"/>
                </a:solidFill>
              </a:rPr>
              <a:t>К</a:t>
            </a:r>
            <a:r>
              <a:rPr lang="ru-RU" sz="2000" b="1" dirty="0" smtClean="0"/>
              <a:t>омпьютере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97" y="1423358"/>
            <a:ext cx="2443309" cy="3482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585" y="1423358"/>
            <a:ext cx="3901997" cy="29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ОБЩИХ СВЕДЕНИЙ О КЕГЭ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58" y="1423358"/>
            <a:ext cx="409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Количество заданий - </a:t>
            </a:r>
            <a:r>
              <a:rPr lang="ru-RU" sz="2400" b="1" dirty="0" smtClean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957" y="3390395"/>
            <a:ext cx="4649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Используемое ПО:</a:t>
            </a:r>
          </a:p>
          <a:p>
            <a:pPr marL="534988" indent="-173038">
              <a:buFontTx/>
              <a:buChar char="-"/>
            </a:pPr>
            <a:r>
              <a:rPr lang="ru-RU" sz="2000" dirty="0" smtClean="0"/>
              <a:t>Текстовый редактор </a:t>
            </a:r>
            <a:endParaRPr lang="en-US" sz="2000" dirty="0" smtClean="0"/>
          </a:p>
          <a:p>
            <a:pPr marL="534988"/>
            <a:r>
              <a:rPr lang="ru-RU" sz="2000" dirty="0" smtClean="0"/>
              <a:t>(</a:t>
            </a:r>
            <a:r>
              <a:rPr lang="en-US" sz="2000" dirty="0" err="1" smtClean="0"/>
              <a:t>LibreOffice</a:t>
            </a:r>
            <a:r>
              <a:rPr lang="en-US" sz="2000" dirty="0" smtClean="0"/>
              <a:t> Writer, Microsoft Word)</a:t>
            </a:r>
          </a:p>
          <a:p>
            <a:pPr marL="534988"/>
            <a:endParaRPr lang="en-US" sz="2000" dirty="0" smtClean="0"/>
          </a:p>
          <a:p>
            <a:pPr marL="534988" indent="-173038">
              <a:buFontTx/>
              <a:buChar char="-"/>
            </a:pPr>
            <a:r>
              <a:rPr lang="ru-RU" sz="2000" dirty="0" smtClean="0"/>
              <a:t>Редактор электронных таблиц</a:t>
            </a:r>
          </a:p>
          <a:p>
            <a:pPr marL="534988"/>
            <a:r>
              <a:rPr lang="ru-RU" sz="2000" dirty="0"/>
              <a:t>(</a:t>
            </a:r>
            <a:r>
              <a:rPr lang="en-US" sz="2000" dirty="0" err="1"/>
              <a:t>LibreOffice</a:t>
            </a:r>
            <a:r>
              <a:rPr lang="en-US" sz="2000" dirty="0"/>
              <a:t> </a:t>
            </a:r>
            <a:r>
              <a:rPr lang="en-US" sz="2000" dirty="0" err="1" smtClean="0"/>
              <a:t>Calc</a:t>
            </a:r>
            <a:r>
              <a:rPr lang="en-US" sz="2000" dirty="0" smtClean="0"/>
              <a:t>, </a:t>
            </a:r>
            <a:r>
              <a:rPr lang="en-US" sz="2000" dirty="0"/>
              <a:t>Microsoft </a:t>
            </a:r>
            <a:r>
              <a:rPr lang="en-US" sz="2000" dirty="0" smtClean="0"/>
              <a:t>Excel)</a:t>
            </a:r>
          </a:p>
          <a:p>
            <a:pPr marL="534988"/>
            <a:endParaRPr lang="en-US" sz="2000" dirty="0" smtClean="0"/>
          </a:p>
          <a:p>
            <a:pPr marL="534988" indent="-173038">
              <a:buFontTx/>
              <a:buChar char="-"/>
            </a:pPr>
            <a:r>
              <a:rPr lang="ru-RU" sz="2000" dirty="0" smtClean="0"/>
              <a:t>Язык программирования</a:t>
            </a:r>
            <a:endParaRPr lang="en-US" sz="2000" dirty="0" smtClean="0"/>
          </a:p>
          <a:p>
            <a:pPr marL="534988"/>
            <a:r>
              <a:rPr lang="en-US" sz="2000" dirty="0" smtClean="0"/>
              <a:t>(</a:t>
            </a:r>
            <a:r>
              <a:rPr lang="ru-RU" sz="2000" dirty="0" smtClean="0"/>
              <a:t>Школьный </a:t>
            </a:r>
            <a:r>
              <a:rPr lang="ru-RU" sz="2000" dirty="0"/>
              <a:t>алгоритмический язык, С#, C++, </a:t>
            </a:r>
            <a:r>
              <a:rPr lang="ru-RU" sz="2000" dirty="0" err="1"/>
              <a:t>Pascal</a:t>
            </a:r>
            <a:r>
              <a:rPr lang="ru-RU" sz="2000" dirty="0"/>
              <a:t>, </a:t>
            </a:r>
            <a:r>
              <a:rPr lang="ru-RU" sz="2000" dirty="0" err="1"/>
              <a:t>Java</a:t>
            </a:r>
            <a:r>
              <a:rPr lang="ru-RU" sz="2000" dirty="0"/>
              <a:t>, </a:t>
            </a:r>
            <a:r>
              <a:rPr lang="ru-RU" sz="2000" dirty="0" err="1" smtClean="0"/>
              <a:t>Python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534988" indent="-173038">
              <a:buFontTx/>
              <a:buChar char="-"/>
            </a:pPr>
            <a:endParaRPr lang="ru-RU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08957" y="2076351"/>
            <a:ext cx="431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Длительность экзамена – </a:t>
            </a:r>
            <a:r>
              <a:rPr lang="ru-RU" sz="2400" b="1" dirty="0" smtClean="0">
                <a:solidFill>
                  <a:srgbClr val="C00000"/>
                </a:solidFill>
              </a:rPr>
              <a:t>235</a:t>
            </a:r>
            <a:r>
              <a:rPr lang="ru-RU" sz="2000" b="1" dirty="0" smtClean="0"/>
              <a:t> минут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957" y="2633672"/>
            <a:ext cx="46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Формат проведения – на </a:t>
            </a:r>
            <a:r>
              <a:rPr lang="ru-RU" sz="3200" b="1" dirty="0" smtClean="0">
                <a:solidFill>
                  <a:srgbClr val="C00000"/>
                </a:solidFill>
              </a:rPr>
              <a:t>К</a:t>
            </a:r>
            <a:r>
              <a:rPr lang="ru-RU" sz="2000" b="1" dirty="0" smtClean="0"/>
              <a:t>омпьютере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97" y="1423358"/>
            <a:ext cx="2443309" cy="3482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585" y="1423358"/>
            <a:ext cx="3901997" cy="2908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537" y="3909326"/>
            <a:ext cx="5035995" cy="24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ВСЕХ ТИПОВ И ВАРИАНТОВ ЗАДАНИЙ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405" y="1392599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3405" y="1392599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Умение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представлять и считывать данные в разных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типах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информационных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моделей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397" y="1392599"/>
            <a:ext cx="721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Сопоставление таблицы смежности и графа</a:t>
            </a:r>
          </a:p>
          <a:p>
            <a:r>
              <a:rPr lang="ru-RU" sz="2000" dirty="0" smtClean="0"/>
              <a:t>Анализ расписания рейсов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405" y="2472506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3405" y="2472506"/>
            <a:ext cx="40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Умение строить таблицы истинности и логические схемы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4397" y="2472507"/>
            <a:ext cx="721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Сопоставление таблицы истинности и логической функции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3405" y="3552413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3405" y="3552413"/>
            <a:ext cx="40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Поиск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информации в реляционных базах данных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4397" y="3552414"/>
            <a:ext cx="721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Анализ информации, представленной в виде трех таблиц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3405" y="4632320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3405" y="4632320"/>
            <a:ext cx="40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Кодирование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декодирование информации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4397" y="4632321"/>
            <a:ext cx="721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Поиск кратчайшего кодового слова</a:t>
            </a:r>
          </a:p>
          <a:p>
            <a:r>
              <a:rPr lang="ru-RU" sz="2000" dirty="0" smtClean="0"/>
              <a:t>Поиск кратчайшей длины сообщения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3405" y="5712227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405" y="5712227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Формальное исполнение простого алгоритма или умение создавать линейный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алгоритм 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4397" y="5712228"/>
            <a:ext cx="721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Исполнитель, работающий с двоичной записью числа</a:t>
            </a:r>
          </a:p>
          <a:p>
            <a:r>
              <a:rPr lang="ru-RU" sz="2000" dirty="0" smtClean="0"/>
              <a:t>Исполнитель преобразующий числа, чертежник, робот</a:t>
            </a:r>
          </a:p>
        </p:txBody>
      </p:sp>
    </p:spTree>
    <p:extLst>
      <p:ext uri="{BB962C8B-B14F-4D97-AF65-F5344CB8AC3E}">
        <p14:creationId xmlns:p14="http://schemas.microsoft.com/office/powerpoint/2010/main" val="19229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ВСЕХ ТИПОВ И ВАРИАНТОВ ЗАДАНИЙ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405" y="1392599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3405" y="1392599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Определение возможных результатов работы простейших алгоритмов управления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4397" y="1392599"/>
            <a:ext cx="7216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Анализ работы исполнителя Черепаха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самая сложная фигура треугольник (по словам </a:t>
            </a:r>
            <a:r>
              <a:rPr lang="ru-RU" sz="2000" dirty="0" err="1" smtClean="0"/>
              <a:t>Рособрнадзора</a:t>
            </a:r>
            <a:r>
              <a:rPr lang="ru-RU" sz="2000" dirty="0"/>
              <a:t>)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на реальном экзамене параллелограмм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405" y="2472506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3405" y="2472506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определять объём памяти, необходимый для хранения графической и звуковой информации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4397" y="2472507"/>
            <a:ext cx="7489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Кодирование звука. Кодирование изображения. Передача файлов.</a:t>
            </a:r>
          </a:p>
          <a:p>
            <a:r>
              <a:rPr lang="ru-RU" sz="2000" dirty="0" smtClean="0"/>
              <a:t>Задачи на объединение кодирования с передачей.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3405" y="3552413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3405" y="3552413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Знание основных понятий и методов, используемых при измерении количества информации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4397" y="3552414"/>
            <a:ext cx="721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Задачи на нахождение количества вариантов </a:t>
            </a:r>
          </a:p>
          <a:p>
            <a:r>
              <a:rPr lang="ru-RU" sz="2000" dirty="0" smtClean="0"/>
              <a:t>Задачи на список слов (нетипичные системы счисления)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3405" y="4632320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3405" y="4632320"/>
            <a:ext cx="40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обрабатывать числовую информацию в электронных таблицах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4397" y="4632321"/>
            <a:ext cx="721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Задачи на анализ данных согласно условию</a:t>
            </a:r>
          </a:p>
          <a:p>
            <a:r>
              <a:rPr lang="ru-RU" sz="2000" dirty="0" smtClean="0"/>
              <a:t>Задачи на анализ данных с применением математических знаний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3405" y="5712227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405" y="5712227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Информационный поиск средствами операционной системы или текстового процессора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4397" y="5712228"/>
            <a:ext cx="74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Задачи на применение параметров поиска</a:t>
            </a:r>
          </a:p>
          <a:p>
            <a:r>
              <a:rPr lang="ru-RU" sz="2000" dirty="0" smtClean="0"/>
              <a:t>(с учетом регистра, только слово целиком, только в составе слова)</a:t>
            </a:r>
          </a:p>
        </p:txBody>
      </p:sp>
    </p:spTree>
    <p:extLst>
      <p:ext uri="{BB962C8B-B14F-4D97-AF65-F5344CB8AC3E}">
        <p14:creationId xmlns:p14="http://schemas.microsoft.com/office/powerpoint/2010/main" val="7346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926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СТАНДАРТНАЯ МОДЕЛЬ ПОДГОТОВКИ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3235" y="2523431"/>
            <a:ext cx="416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КУРС ПРОДГОТОВКИ К ГИА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49212" y="2511603"/>
            <a:ext cx="299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КУРС ИНФОРМАТИКИ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05747" y="3225810"/>
            <a:ext cx="3922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СОСТАВЛЕН НА ОСНОВЕ ПРИМЕРНОЙ РАБОЧЕЙ ПРОГРАММЫ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ТОЧЕЧНОЕ ИСПОЛЬЗОВАНИЕ ФОРМАТНЫХ ЗАДАНИЙ ЕГЭ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7347" y="3225810"/>
            <a:ext cx="41620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СОСТАВЛЕН НА ОСНОВЕ СПЕЦИФИКАЦИИ И КОДИФИКАТОРА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ПРИМЕНЯЕТСЯ ИЗУЧЕНИЕ (ПОВТОРЕНИЕ) КУРСА ИНФОРМАТИКИ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АКЦЕНТИРОВАННОЕ РЕШЕНИЕ ФОРМАТНЫХ ЗАДАНИЙ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76" y="1430569"/>
            <a:ext cx="3131429" cy="8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500" y="1430569"/>
            <a:ext cx="576979" cy="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ВСЕХ ТИПОВ И ВАРИАНТОВ ЗАДАНИЙ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405" y="1392599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3405" y="1392599"/>
            <a:ext cx="40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Умение подсчитывать информационный объём сообщения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397" y="1392599"/>
            <a:ext cx="74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Алфавитный подход к измерению информации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ероятностный подход к измерению 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405" y="2472506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3405" y="2472506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исполнить алгоритм для конкретного исполнителя с фиксированным набором команд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4397" y="2472507"/>
            <a:ext cx="679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Исполнитель редактор. Поиск входящего значения</a:t>
            </a:r>
          </a:p>
          <a:p>
            <a:r>
              <a:rPr lang="ru-RU" sz="2000" dirty="0" smtClean="0"/>
              <a:t>Анализ алгоритма для Чертежника. </a:t>
            </a:r>
          </a:p>
          <a:p>
            <a:r>
              <a:rPr lang="ru-RU" sz="2000" dirty="0" smtClean="0"/>
              <a:t>Анализ алгоритма для Робота.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405" y="3552413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3405" y="3552413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представлять и считывать данные в разных типах информационных моделей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…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4397" y="3552414"/>
            <a:ext cx="721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Поиск количества путей</a:t>
            </a:r>
          </a:p>
          <a:p>
            <a:r>
              <a:rPr lang="ru-RU" sz="2000" dirty="0" smtClean="0"/>
              <a:t>Поиск самого длинного пути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3405" y="4632320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3405" y="4632320"/>
            <a:ext cx="40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14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Знание позиционных систем счисления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4397" y="4632321"/>
            <a:ext cx="721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Нахождение пропущенной цифры</a:t>
            </a:r>
          </a:p>
          <a:p>
            <a:r>
              <a:rPr lang="ru-RU" sz="2000" dirty="0" smtClean="0"/>
              <a:t>Разложение числа на цифры</a:t>
            </a:r>
            <a:endParaRPr lang="en-US" sz="20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343405" y="5712227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405" y="5712227"/>
            <a:ext cx="40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Знание основных понятий и законов математической логики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4397" y="5712228"/>
            <a:ext cx="74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Анализ логических функций</a:t>
            </a:r>
            <a:r>
              <a:rPr lang="ru-RU" sz="2000" dirty="0"/>
              <a:t> </a:t>
            </a:r>
            <a:r>
              <a:rPr lang="ru-RU" sz="2000" dirty="0" smtClean="0"/>
              <a:t>содержащих: неравенства, отрезки, множества, целочисленное деление и поразрядную конъюнкцию </a:t>
            </a:r>
          </a:p>
        </p:txBody>
      </p:sp>
    </p:spTree>
    <p:extLst>
      <p:ext uri="{BB962C8B-B14F-4D97-AF65-F5344CB8AC3E}">
        <p14:creationId xmlns:p14="http://schemas.microsoft.com/office/powerpoint/2010/main" val="369904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ВСЕХ ТИПОВ И ВАРИАНТОВ ЗАДАНИЙ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405" y="1392599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3405" y="1392599"/>
            <a:ext cx="40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16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Вычисление рекуррентных выражений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4397" y="1392599"/>
            <a:ext cx="74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Задания на понимание рекурсии</a:t>
            </a:r>
          </a:p>
          <a:p>
            <a:r>
              <a:rPr lang="ru-RU" sz="2000" dirty="0" smtClean="0"/>
              <a:t>Задания на программирование рекурсий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405" y="2472506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3405" y="2472506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составить алгоритм обработки числовой последовательности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…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4397" y="2472507"/>
            <a:ext cx="7489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Поиск пар удовлетворяющих условию с предварительным поиском заданного элемента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405" y="3552413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3405" y="3552413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18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использовать электронные таблицы для обработки целочисленных данных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4397" y="3552414"/>
            <a:ext cx="74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Поиск требуемого результата для исполнителя Робот с возможными усложнениями в виде стен и условий отбора чисел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3405" y="4632320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3405" y="4632320"/>
            <a:ext cx="408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19 - 21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Теория игр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4397" y="4632321"/>
            <a:ext cx="721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Анализ игры с одной или двумя кучами</a:t>
            </a:r>
          </a:p>
          <a:p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3405" y="5712227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405" y="5712227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Построение математических моделей для решения практических задач. Архитектура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современных 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4397" y="5712228"/>
            <a:ext cx="7315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Нахождение минимального времени исполнения всех процессов</a:t>
            </a:r>
          </a:p>
          <a:p>
            <a:r>
              <a:rPr lang="ru-RU" sz="2000" dirty="0" smtClean="0"/>
              <a:t>Нахождение времени завершения конкретного процесса</a:t>
            </a:r>
          </a:p>
          <a:p>
            <a:r>
              <a:rPr lang="ru-RU" sz="2000" dirty="0" smtClean="0"/>
              <a:t>Поиск времени выполнения процесса (параметр </a:t>
            </a:r>
            <a:r>
              <a:rPr lang="en-US" sz="2000" dirty="0" smtClean="0"/>
              <a:t>t)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7271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ВСЕХ ТИПОВ И ВАРИАНТОВ ЗАДАНИЙ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405" y="1345960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3405" y="1392599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23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анализировать результат исполнения алгоритма, содержащего ветвление и цикл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397" y="1392599"/>
            <a:ext cx="74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Поиск количества программ</a:t>
            </a:r>
          </a:p>
          <a:p>
            <a:r>
              <a:rPr lang="ru-RU" sz="2000" dirty="0" smtClean="0"/>
              <a:t>Поиск количества возможных результатов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405" y="2472506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3405" y="2472506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24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создавать собственные программы (10–20 строк) для обработки символьной информации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4397" y="2472507"/>
            <a:ext cx="7489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Задачи на последовательность рядом стоящих символов</a:t>
            </a:r>
          </a:p>
          <a:p>
            <a:r>
              <a:rPr lang="ru-RU" sz="2000" dirty="0" smtClean="0"/>
              <a:t>Задачи на отсутствие сочетаний символов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405" y="3552413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3405" y="3552413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создавать собственные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программы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для обработки целочисленной информации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4397" y="3552414"/>
            <a:ext cx="6832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Маска числа</a:t>
            </a:r>
          </a:p>
          <a:p>
            <a:r>
              <a:rPr lang="ru-RU" sz="2000" dirty="0" smtClean="0"/>
              <a:t>Простые числа в диапазоне</a:t>
            </a:r>
          </a:p>
          <a:p>
            <a:r>
              <a:rPr lang="ru-RU" sz="2000" dirty="0" smtClean="0"/>
              <a:t>Количество делителей в диапазоне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3405" y="4632320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3405" y="4632320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обрабатывать целочисленную информацию с использованием сортировки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4397" y="4632321"/>
            <a:ext cx="7216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Задачи на скидки при покупке товаров, нахождение максимального количества объектов, распределение объектов по группам. Особенность 2023 года – двумерный массив</a:t>
            </a:r>
          </a:p>
          <a:p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3405" y="5712227"/>
            <a:ext cx="1149114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405" y="5712227"/>
            <a:ext cx="408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27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Умение создавать собственные программы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анализа числовых последовательностей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4397" y="5712228"/>
            <a:ext cx="721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Автомагистраль, кольцевая дорога, </a:t>
            </a:r>
            <a:r>
              <a:rPr lang="ru-RU" sz="2000" dirty="0" err="1" smtClean="0"/>
              <a:t>подпоследовательности</a:t>
            </a:r>
            <a:r>
              <a:rPr lang="ru-RU" sz="2000" dirty="0" smtClean="0"/>
              <a:t>, пары чисел с указанным расстоянием.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9627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НЕСКОЛЬКИХ СПОСОБОВ РЕШЕНИЙ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50046"/>
              </p:ext>
            </p:extLst>
          </p:nvPr>
        </p:nvGraphicFramePr>
        <p:xfrm>
          <a:off x="412270" y="1361213"/>
          <a:ext cx="11242020" cy="3244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236"/>
                <a:gridCol w="789850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</a:tblGrid>
              <a:tr h="457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81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Аналитическое решение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Программное решение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Электронные таблицы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Текстовый редактор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НЕСКОЛЬКИХ СПОСОБОВ РЕШЕНИЙ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50046"/>
              </p:ext>
            </p:extLst>
          </p:nvPr>
        </p:nvGraphicFramePr>
        <p:xfrm>
          <a:off x="412270" y="1361213"/>
          <a:ext cx="11242020" cy="3244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236"/>
                <a:gridCol w="789850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</a:tblGrid>
              <a:tr h="457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81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Аналитическое решение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Программное решение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Электронные таблицы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Текстовый редактор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4880554"/>
            <a:ext cx="1565954" cy="1565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2198" y="5182827"/>
            <a:ext cx="263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Курс «Подготовка к ЕГЭ по информатике»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465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НЕСКОЛЬКИХ СПОСОБОВ РЕШЕНИЙ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50046"/>
              </p:ext>
            </p:extLst>
          </p:nvPr>
        </p:nvGraphicFramePr>
        <p:xfrm>
          <a:off x="412270" y="1361213"/>
          <a:ext cx="11242020" cy="3244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236"/>
                <a:gridCol w="789850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</a:tblGrid>
              <a:tr h="457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81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Аналитическое решение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Программное решение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Электронные таблицы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Текстовый редактор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 descr="https://ae01.alicdn.com/kf/U8f25bb06d4e9444783c32c9eb9fbcca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39" y="4880554"/>
            <a:ext cx="1225754" cy="13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7363" y="5141342"/>
            <a:ext cx="208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Бесплатный курс</a:t>
            </a:r>
          </a:p>
          <a:p>
            <a:r>
              <a:rPr lang="ru-RU" sz="2000" b="1" dirty="0" smtClean="0"/>
              <a:t>«Код будущего»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4880554"/>
            <a:ext cx="1565954" cy="1565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2198" y="5182827"/>
            <a:ext cx="263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Курс «Подготовка к ЕГЭ по информатике»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21841" y="5028939"/>
            <a:ext cx="468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НЕСКОЛЬКИХ СПОСОБОВ РЕШЕНИЙ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50046"/>
              </p:ext>
            </p:extLst>
          </p:nvPr>
        </p:nvGraphicFramePr>
        <p:xfrm>
          <a:off x="412270" y="1361213"/>
          <a:ext cx="11242020" cy="3244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236"/>
                <a:gridCol w="789850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  <a:gridCol w="316442"/>
              </a:tblGrid>
              <a:tr h="457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81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Аналитическое решение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Программное решение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Электронные таблицы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Текстовый редактор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61706" y="5012403"/>
            <a:ext cx="2639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Курс на практическое применение электронных таблиц</a:t>
            </a:r>
            <a:endParaRPr lang="ru-RU" sz="2000" b="1" dirty="0"/>
          </a:p>
        </p:txBody>
      </p:sp>
      <p:pic>
        <p:nvPicPr>
          <p:cNvPr id="1028" name="Picture 4" descr="https://ae01.alicdn.com/kf/U8f25bb06d4e9444783c32c9eb9fbcca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39" y="4880554"/>
            <a:ext cx="1225754" cy="13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r="15314"/>
          <a:stretch/>
        </p:blipFill>
        <p:spPr>
          <a:xfrm>
            <a:off x="8368850" y="5053887"/>
            <a:ext cx="992856" cy="990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7363" y="5141342"/>
            <a:ext cx="208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Бесплатный курс</a:t>
            </a:r>
          </a:p>
          <a:p>
            <a:r>
              <a:rPr lang="ru-RU" sz="2000" b="1" dirty="0" smtClean="0"/>
              <a:t>«Код будущего»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4880554"/>
            <a:ext cx="1565954" cy="1565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2198" y="5182827"/>
            <a:ext cx="263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Курс «Подготовка к ЕГЭ по информатике»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21841" y="5028939"/>
            <a:ext cx="468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018" y="4987454"/>
            <a:ext cx="468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НЕСКОЛЬКИХ СПОСОБОВ РЕШЕНИЙ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382" y="1618788"/>
            <a:ext cx="1093146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№19-21</a:t>
            </a:r>
          </a:p>
          <a:p>
            <a:pPr indent="452438"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Два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игрока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Петя и Ваня, играют в следующую игру. Перед игроками лежит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куча камней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Игроки ходят по очереди,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первый ход делает Петя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За один ход игрок может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добавить в кучу один или четыре камня, или увеличить количество камней в куче в три раза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У каждого игрока, чтобы делать ходы, есть неограниченное количество камней.</a:t>
            </a:r>
          </a:p>
          <a:p>
            <a:pPr indent="452438">
              <a:spcAft>
                <a:spcPts val="12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Игра завершается в тот момент, когда количество камней в куче становится не менее 49.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Победителем считается игрок, сделавший последний ход, т. е. первым получивший кучу, в которой будет 49 или больше камней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indent="452438">
              <a:spcAft>
                <a:spcPts val="12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 начальный момент в куче было S камней; 1 ≤ S ≤ 48.</a:t>
            </a:r>
          </a:p>
          <a:p>
            <a:pPr indent="452438">
              <a:spcAft>
                <a:spcPts val="12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Будем говорить, что игрок имеет выигрышную стратегию, если он может выиграть при любых ходах противника.</a:t>
            </a:r>
          </a:p>
          <a:p>
            <a:pPr indent="452438">
              <a:spcAft>
                <a:spcPts val="12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Укажите такое значение S, при котором Петя не может выиграть за один ход, но при любом ходе Пети Ваня может выиграть своим первым ходом. </a:t>
            </a:r>
          </a:p>
        </p:txBody>
      </p:sp>
    </p:spTree>
    <p:extLst>
      <p:ext uri="{BB962C8B-B14F-4D97-AF65-F5344CB8AC3E}">
        <p14:creationId xmlns:p14="http://schemas.microsoft.com/office/powerpoint/2010/main" val="27943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НЕСКОЛЬКИХ СПОСОБОВ РЕШЕНИЙ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517" y="1219395"/>
            <a:ext cx="11151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 smtClean="0"/>
              <a:t>№19     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Игрок может добавить в кучу один или четыре камня, или увеличить количество камней в куче в три раза.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Укажите такое значение S, при котором Петя не может выиграть за один ход, но при любом ходе Пети Ваня может выиграть своим первым ходом.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5590" y="2471798"/>
            <a:ext cx="5491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def</a:t>
            </a:r>
            <a:r>
              <a:rPr lang="ru-RU" b="1" dirty="0"/>
              <a:t> F(</a:t>
            </a:r>
            <a:r>
              <a:rPr lang="ru-RU" b="1" dirty="0" err="1"/>
              <a:t>n,p</a:t>
            </a:r>
            <a:r>
              <a:rPr lang="ru-RU" b="1" dirty="0"/>
              <a:t>):</a:t>
            </a:r>
          </a:p>
          <a:p>
            <a:r>
              <a:rPr lang="ru-RU" b="1" dirty="0"/>
              <a:t>    </a:t>
            </a:r>
            <a:r>
              <a:rPr lang="ru-RU" b="1" dirty="0" err="1"/>
              <a:t>if</a:t>
            </a:r>
            <a:r>
              <a:rPr lang="ru-RU" b="1" dirty="0"/>
              <a:t> n&gt;=49 </a:t>
            </a:r>
            <a:r>
              <a:rPr lang="ru-RU" b="1" dirty="0" err="1"/>
              <a:t>and</a:t>
            </a:r>
            <a:r>
              <a:rPr lang="ru-RU" b="1" dirty="0"/>
              <a:t> p==3:</a:t>
            </a:r>
          </a:p>
          <a:p>
            <a:r>
              <a:rPr lang="ru-RU" b="1" dirty="0"/>
              <a:t>        </a:t>
            </a:r>
            <a:r>
              <a:rPr lang="ru-RU" b="1" dirty="0" err="1"/>
              <a:t>return</a:t>
            </a:r>
            <a:r>
              <a:rPr lang="ru-RU" b="1" dirty="0"/>
              <a:t> 1</a:t>
            </a:r>
          </a:p>
          <a:p>
            <a:r>
              <a:rPr lang="ru-RU" b="1" dirty="0"/>
              <a:t>    </a:t>
            </a:r>
            <a:r>
              <a:rPr lang="ru-RU" b="1" dirty="0" err="1"/>
              <a:t>elif</a:t>
            </a:r>
            <a:r>
              <a:rPr lang="ru-RU" b="1" dirty="0"/>
              <a:t> n&gt;=</a:t>
            </a:r>
            <a:r>
              <a:rPr lang="ru-RU" b="1" dirty="0" smtClean="0"/>
              <a:t>49:</a:t>
            </a:r>
            <a:endParaRPr lang="ru-RU" b="1" dirty="0"/>
          </a:p>
          <a:p>
            <a:r>
              <a:rPr lang="ru-RU" b="1" dirty="0"/>
              <a:t>        </a:t>
            </a:r>
            <a:r>
              <a:rPr lang="ru-RU" b="1" dirty="0" err="1"/>
              <a:t>return</a:t>
            </a:r>
            <a:r>
              <a:rPr lang="ru-RU" b="1" dirty="0"/>
              <a:t> 0</a:t>
            </a:r>
          </a:p>
          <a:p>
            <a:r>
              <a:rPr lang="ru-RU" b="1" dirty="0"/>
              <a:t>    </a:t>
            </a:r>
            <a:r>
              <a:rPr lang="ru-RU" b="1" dirty="0" err="1"/>
              <a:t>else</a:t>
            </a:r>
            <a:r>
              <a:rPr lang="ru-RU" b="1" dirty="0"/>
              <a:t>:</a:t>
            </a:r>
          </a:p>
          <a:p>
            <a:r>
              <a:rPr lang="ru-RU" b="1" dirty="0"/>
              <a:t>        </a:t>
            </a:r>
            <a:r>
              <a:rPr lang="ru-RU" b="1" dirty="0" err="1"/>
              <a:t>if</a:t>
            </a:r>
            <a:r>
              <a:rPr lang="ru-RU" b="1" dirty="0"/>
              <a:t> p%2==0:</a:t>
            </a:r>
          </a:p>
          <a:p>
            <a:r>
              <a:rPr lang="ru-RU" b="1" dirty="0"/>
              <a:t>            </a:t>
            </a:r>
            <a:r>
              <a:rPr lang="ru-RU" b="1" dirty="0" err="1"/>
              <a:t>return</a:t>
            </a:r>
            <a:r>
              <a:rPr lang="ru-RU" b="1" dirty="0"/>
              <a:t> F(n+1,p+1) </a:t>
            </a:r>
            <a:r>
              <a:rPr lang="ru-RU" b="1" dirty="0" err="1"/>
              <a:t>or</a:t>
            </a:r>
            <a:r>
              <a:rPr lang="ru-RU" b="1" dirty="0"/>
              <a:t> F(n+4,p+1) </a:t>
            </a:r>
            <a:r>
              <a:rPr lang="ru-RU" b="1" dirty="0" err="1"/>
              <a:t>or</a:t>
            </a:r>
            <a:r>
              <a:rPr lang="ru-RU" b="1" dirty="0"/>
              <a:t> F(n*3,p+1)</a:t>
            </a:r>
          </a:p>
          <a:p>
            <a:r>
              <a:rPr lang="ru-RU" b="1" dirty="0"/>
              <a:t>        </a:t>
            </a:r>
            <a:r>
              <a:rPr lang="ru-RU" b="1" dirty="0" err="1"/>
              <a:t>else</a:t>
            </a:r>
            <a:r>
              <a:rPr lang="ru-RU" b="1" dirty="0"/>
              <a:t>:</a:t>
            </a:r>
          </a:p>
          <a:p>
            <a:r>
              <a:rPr lang="ru-RU" b="1" dirty="0"/>
              <a:t>            </a:t>
            </a:r>
            <a:r>
              <a:rPr lang="ru-RU" b="1" dirty="0" err="1"/>
              <a:t>return</a:t>
            </a:r>
            <a:r>
              <a:rPr lang="ru-RU" b="1" dirty="0"/>
              <a:t> F(n+1,p+1) </a:t>
            </a:r>
            <a:r>
              <a:rPr lang="ru-RU" b="1" dirty="0" err="1"/>
              <a:t>and</a:t>
            </a:r>
            <a:r>
              <a:rPr lang="ru-RU" b="1" dirty="0"/>
              <a:t> F(n+4,p+1) </a:t>
            </a:r>
            <a:r>
              <a:rPr lang="ru-RU" b="1" dirty="0" err="1"/>
              <a:t>and</a:t>
            </a:r>
            <a:r>
              <a:rPr lang="ru-RU" b="1" dirty="0"/>
              <a:t> F(n*3,p+1)</a:t>
            </a:r>
          </a:p>
          <a:p>
            <a:endParaRPr lang="ru-RU" b="1" dirty="0"/>
          </a:p>
          <a:p>
            <a:r>
              <a:rPr lang="ru-RU" b="1" dirty="0" err="1"/>
              <a:t>for</a:t>
            </a:r>
            <a:r>
              <a:rPr lang="ru-RU" b="1" dirty="0"/>
              <a:t> S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range</a:t>
            </a:r>
            <a:r>
              <a:rPr lang="ru-RU" b="1" dirty="0"/>
              <a:t>(1,49):</a:t>
            </a:r>
          </a:p>
          <a:p>
            <a:r>
              <a:rPr lang="ru-RU" b="1" dirty="0"/>
              <a:t>    </a:t>
            </a:r>
            <a:r>
              <a:rPr lang="ru-RU" b="1" dirty="0" err="1"/>
              <a:t>if</a:t>
            </a:r>
            <a:r>
              <a:rPr lang="ru-RU" b="1" dirty="0"/>
              <a:t> F(S,1)==1:</a:t>
            </a:r>
          </a:p>
          <a:p>
            <a:r>
              <a:rPr lang="ru-RU" b="1" dirty="0"/>
              <a:t>        </a:t>
            </a:r>
            <a:r>
              <a:rPr lang="ru-RU" b="1" dirty="0" err="1"/>
              <a:t>print</a:t>
            </a:r>
            <a:r>
              <a:rPr lang="ru-RU" b="1" dirty="0"/>
              <a:t>(S)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8703" y="6273693"/>
            <a:ext cx="1345324" cy="33731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&gt;=49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22937" y="5278652"/>
            <a:ext cx="1376856" cy="3623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&gt;=17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22937" y="4367645"/>
            <a:ext cx="1345324" cy="2980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16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7" idx="2"/>
            <a:endCxn id="6" idx="0"/>
          </p:cNvCxnSpPr>
          <p:nvPr/>
        </p:nvCxnSpPr>
        <p:spPr>
          <a:xfrm>
            <a:off x="2911365" y="5640954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95599" y="4645913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27131" y="577816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*3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83772" y="4742760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+1, +4, *3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7443" y="4774714"/>
            <a:ext cx="87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Петя 1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382" y="5744231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Ваня 2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НЕСКОЛЬКИХ СПОСОБОВ РЕШЕНИЙ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517" y="1219395"/>
            <a:ext cx="111519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№20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Для игры, описанной в предыдущем задании, найдите два значения S, при которых у Пети есть выигрышная стратегия, причём одновременно выполняются два условия:</a:t>
            </a:r>
          </a:p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	Петя не может выиграть за один ход;</a:t>
            </a:r>
          </a:p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	Петя может выиграть своим вторым ходом независимо от того, как будет ходить Ваня.</a:t>
            </a:r>
          </a:p>
          <a:p>
            <a:pPr algn="just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1104" y="2471798"/>
            <a:ext cx="5491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def</a:t>
            </a:r>
            <a:r>
              <a:rPr lang="en-US" b="1" dirty="0"/>
              <a:t> F(</a:t>
            </a:r>
            <a:r>
              <a:rPr lang="en-US" b="1" dirty="0" err="1"/>
              <a:t>n,p</a:t>
            </a:r>
            <a:r>
              <a:rPr lang="en-US" b="1" dirty="0"/>
              <a:t>):</a:t>
            </a:r>
          </a:p>
          <a:p>
            <a:r>
              <a:rPr lang="en-US" b="1" dirty="0"/>
              <a:t>    if n&gt;=49 and p==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/>
              <a:t>:</a:t>
            </a:r>
          </a:p>
          <a:p>
            <a:r>
              <a:rPr lang="en-US" b="1" dirty="0"/>
              <a:t>        return 1</a:t>
            </a:r>
          </a:p>
          <a:p>
            <a:r>
              <a:rPr lang="en-US" b="1" dirty="0"/>
              <a:t>    </a:t>
            </a:r>
            <a:r>
              <a:rPr lang="en-US" b="1" dirty="0" err="1"/>
              <a:t>elif</a:t>
            </a:r>
            <a:r>
              <a:rPr lang="en-US" b="1" dirty="0"/>
              <a:t> n&gt;=49:</a:t>
            </a:r>
          </a:p>
          <a:p>
            <a:r>
              <a:rPr lang="en-US" b="1" dirty="0"/>
              <a:t>        return </a:t>
            </a:r>
            <a:r>
              <a:rPr lang="en-US" b="1" dirty="0" smtClean="0"/>
              <a:t>0</a:t>
            </a:r>
            <a:endParaRPr lang="en-US" b="1" dirty="0"/>
          </a:p>
          <a:p>
            <a:r>
              <a:rPr lang="en-US" b="1" dirty="0"/>
              <a:t>    else:</a:t>
            </a:r>
          </a:p>
          <a:p>
            <a:r>
              <a:rPr lang="en-US" b="1" dirty="0"/>
              <a:t>        if p%2</a:t>
            </a:r>
            <a:r>
              <a:rPr lang="en-US" b="1" dirty="0">
                <a:solidFill>
                  <a:srgbClr val="FF0000"/>
                </a:solidFill>
              </a:rPr>
              <a:t>!=</a:t>
            </a:r>
            <a:r>
              <a:rPr lang="en-US" b="1" dirty="0"/>
              <a:t>0:</a:t>
            </a:r>
          </a:p>
          <a:p>
            <a:r>
              <a:rPr lang="en-US" b="1" dirty="0"/>
              <a:t>            return F(n+1,p+1) or F(n+4,p+1) or F(n*3,p+1)</a:t>
            </a:r>
          </a:p>
          <a:p>
            <a:r>
              <a:rPr lang="en-US" b="1" dirty="0"/>
              <a:t>        else:</a:t>
            </a:r>
          </a:p>
          <a:p>
            <a:r>
              <a:rPr lang="en-US" b="1" dirty="0"/>
              <a:t>            return F(n+1,p+1) and F(n+4,p+1) and F(n*3,p+1)</a:t>
            </a:r>
          </a:p>
          <a:p>
            <a:endParaRPr lang="en-US" b="1" dirty="0"/>
          </a:p>
          <a:p>
            <a:r>
              <a:rPr lang="en-US" b="1" dirty="0"/>
              <a:t>for S in range(1,49):</a:t>
            </a:r>
          </a:p>
          <a:p>
            <a:r>
              <a:rPr lang="en-US" b="1" dirty="0"/>
              <a:t>    if F(S,1)==1:</a:t>
            </a:r>
          </a:p>
          <a:p>
            <a:r>
              <a:rPr lang="en-US" b="1" dirty="0"/>
              <a:t>        print(S)</a:t>
            </a:r>
          </a:p>
          <a:p>
            <a:endParaRPr lang="ru-RU" b="1" dirty="0"/>
          </a:p>
          <a:p>
            <a:r>
              <a:rPr lang="ru-RU" b="1" dirty="0"/>
              <a:t>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8703" y="6273693"/>
            <a:ext cx="1345324" cy="33731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&gt;=49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22937" y="5278652"/>
            <a:ext cx="1376856" cy="3623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&gt;=17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22937" y="4367645"/>
            <a:ext cx="1345324" cy="2980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4152" y="3413087"/>
            <a:ext cx="1345324" cy="3241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6828" y="3413087"/>
            <a:ext cx="1345324" cy="3241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15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7" idx="2"/>
            <a:endCxn id="6" idx="0"/>
          </p:cNvCxnSpPr>
          <p:nvPr/>
        </p:nvCxnSpPr>
        <p:spPr>
          <a:xfrm>
            <a:off x="2911365" y="5640954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95599" y="4645913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26523" y="3747719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06716" y="3747719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27131" y="577816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*3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83772" y="4742760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+1, +4, *3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26522" y="384366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+1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441022" y="383960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+4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7443" y="4774714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Ваня 1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443" y="3861048"/>
            <a:ext cx="87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Петя 1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382" y="5744231"/>
            <a:ext cx="87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Петя 2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4" y="2057448"/>
            <a:ext cx="3826473" cy="4244196"/>
          </a:xfrm>
          <a:prstGeom prst="rect">
            <a:avLst/>
          </a:prstGeom>
        </p:spPr>
      </p:pic>
      <p:sp>
        <p:nvSpPr>
          <p:cNvPr id="5" name="Шестиугольник 4"/>
          <p:cNvSpPr/>
          <p:nvPr/>
        </p:nvSpPr>
        <p:spPr>
          <a:xfrm rot="5400000">
            <a:off x="8792701" y="3493898"/>
            <a:ext cx="4872234" cy="491011"/>
          </a:xfrm>
          <a:prstGeom prst="hexagon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7D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8382" y="420414"/>
            <a:ext cx="926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ФАКТОРЫ ВЛИЯЮЩИЕ НА УСПЕШНОСТЬ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80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ЗНАНИЕ НЕСКОЛЬКИХ СПОСОБОВ РЕШЕНИЙ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517" y="1219395"/>
            <a:ext cx="11151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№</a:t>
            </a:r>
            <a:r>
              <a:rPr lang="ru-RU" sz="2000" b="1" dirty="0" smtClean="0"/>
              <a:t>21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Найдите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значение S, при котором одновременно выполняются два условия: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	у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Вани есть выигрышная стратегия, позволяющая ему выиграть первым или вторым ходом при любой игре Пети;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	у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Вани нет стратегии, которая позволит ему гарантированно выиграть первым ходом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5590" y="2471798"/>
            <a:ext cx="5491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def</a:t>
            </a:r>
            <a:r>
              <a:rPr lang="en-US" b="1" dirty="0"/>
              <a:t> F(</a:t>
            </a:r>
            <a:r>
              <a:rPr lang="en-US" b="1" dirty="0" err="1"/>
              <a:t>n,p</a:t>
            </a:r>
            <a:r>
              <a:rPr lang="en-US" b="1" dirty="0"/>
              <a:t>):</a:t>
            </a:r>
          </a:p>
          <a:p>
            <a:r>
              <a:rPr lang="en-US" b="1" dirty="0"/>
              <a:t>    if n&gt;=49 and </a:t>
            </a:r>
            <a:r>
              <a:rPr lang="en-US" b="1" dirty="0">
                <a:solidFill>
                  <a:srgbClr val="FF0000"/>
                </a:solidFill>
              </a:rPr>
              <a:t>(p==3 or p==5)</a:t>
            </a:r>
            <a:r>
              <a:rPr lang="en-US" b="1" dirty="0"/>
              <a:t>:</a:t>
            </a:r>
          </a:p>
          <a:p>
            <a:r>
              <a:rPr lang="en-US" b="1" dirty="0"/>
              <a:t>        return 1</a:t>
            </a:r>
          </a:p>
          <a:p>
            <a:r>
              <a:rPr lang="en-US" b="1" dirty="0"/>
              <a:t>    </a:t>
            </a:r>
            <a:r>
              <a:rPr lang="en-US" b="1" dirty="0" err="1"/>
              <a:t>elif</a:t>
            </a:r>
            <a:r>
              <a:rPr lang="en-US" b="1" dirty="0"/>
              <a:t> n&gt;=49:</a:t>
            </a:r>
          </a:p>
          <a:p>
            <a:r>
              <a:rPr lang="en-US" b="1" dirty="0"/>
              <a:t>        return </a:t>
            </a:r>
            <a:r>
              <a:rPr lang="en-US" b="1" dirty="0" smtClean="0"/>
              <a:t>0</a:t>
            </a:r>
            <a:endParaRPr lang="en-US" b="1" dirty="0"/>
          </a:p>
          <a:p>
            <a:r>
              <a:rPr lang="en-US" b="1" dirty="0"/>
              <a:t>    else:</a:t>
            </a:r>
          </a:p>
          <a:p>
            <a:r>
              <a:rPr lang="en-US" b="1" dirty="0"/>
              <a:t>        if p%2</a:t>
            </a:r>
            <a:r>
              <a:rPr lang="en-US" b="1" dirty="0">
                <a:solidFill>
                  <a:srgbClr val="FF0000"/>
                </a:solidFill>
              </a:rPr>
              <a:t>==</a:t>
            </a:r>
            <a:r>
              <a:rPr lang="en-US" b="1" dirty="0"/>
              <a:t>0:</a:t>
            </a:r>
          </a:p>
          <a:p>
            <a:r>
              <a:rPr lang="en-US" b="1" dirty="0"/>
              <a:t>            return F(n+1,p+1) or F(n+4,p+1) or F(n*3,p+1)</a:t>
            </a:r>
          </a:p>
          <a:p>
            <a:r>
              <a:rPr lang="en-US" b="1" dirty="0"/>
              <a:t>        else:</a:t>
            </a:r>
          </a:p>
          <a:p>
            <a:r>
              <a:rPr lang="en-US" b="1" dirty="0"/>
              <a:t>            return F(n+1,p+1) and F(n+4,p+1) and F(n*3,p+1</a:t>
            </a:r>
            <a:r>
              <a:rPr lang="en-US" b="1" dirty="0" smtClean="0"/>
              <a:t>)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for </a:t>
            </a:r>
            <a:r>
              <a:rPr lang="en-US" b="1" dirty="0"/>
              <a:t>S in range(1,49):</a:t>
            </a:r>
          </a:p>
          <a:p>
            <a:r>
              <a:rPr lang="en-US" b="1" dirty="0"/>
              <a:t>    if F(S,1)==1:</a:t>
            </a:r>
          </a:p>
          <a:p>
            <a:r>
              <a:rPr lang="en-US" b="1" dirty="0"/>
              <a:t>        print(S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8703" y="6273693"/>
            <a:ext cx="1345324" cy="33731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&gt;=49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22937" y="5278652"/>
            <a:ext cx="1376856" cy="3623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&gt;=17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22937" y="4367645"/>
            <a:ext cx="1345324" cy="2980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4152" y="3413087"/>
            <a:ext cx="1345324" cy="3241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26828" y="3413087"/>
            <a:ext cx="1345324" cy="3241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54469" y="2471798"/>
            <a:ext cx="1345324" cy="2980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11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6" idx="2"/>
            <a:endCxn id="4" idx="0"/>
          </p:cNvCxnSpPr>
          <p:nvPr/>
        </p:nvCxnSpPr>
        <p:spPr>
          <a:xfrm>
            <a:off x="2911365" y="5640954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95599" y="4645913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26523" y="3747719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06716" y="3747719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06716" y="2780348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26522" y="2780347"/>
            <a:ext cx="0" cy="632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3"/>
            <a:endCxn id="6" idx="3"/>
          </p:cNvCxnSpPr>
          <p:nvPr/>
        </p:nvCxnSpPr>
        <p:spPr>
          <a:xfrm>
            <a:off x="3599793" y="2620841"/>
            <a:ext cx="12700" cy="2838962"/>
          </a:xfrm>
          <a:prstGeom prst="bentConnector3">
            <a:avLst>
              <a:gd name="adj1" fmla="val 8917244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27131" y="577816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*3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676317" y="2920576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*3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883772" y="4742760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+1, +4, *3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326522" y="384366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+1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84381" y="289781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+1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441022" y="383960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+4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326522" y="2920576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+4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37443" y="2961468"/>
            <a:ext cx="87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Петя 1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7443" y="4774714"/>
            <a:ext cx="87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Петя 2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443" y="3861048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Ваня 1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382" y="5744231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Ваня 2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МИНИМАЛЬНОЕ ВРЕМЯ РЕШЕНИЯ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841" y="1604246"/>
            <a:ext cx="3002240" cy="1081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52304" y="1604246"/>
            <a:ext cx="2999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СПОСОБЫ СОКРАЩЕНИЯ ВРЕМЕНИ  НА РЕШЕНИЕ ЗАДАНИЙ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8513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МИНИМАЛЬНОЕ ВРЕМЯ РЕШЕНИЯ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841" y="1604246"/>
            <a:ext cx="3002240" cy="1081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52304" y="1604246"/>
            <a:ext cx="2999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СПОСОБЫ СОКРАЩЕНИЯ ВРЕМЕНИ  НА РЕШЕНИЕ ЗАДАНИЙ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1274" y="3479041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274" y="3617540"/>
            <a:ext cx="282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ИЗУЧЕНИЕ ЭФФЕКТИВНЫХ АЛГОРИТМОВ РЕШЕНИЯ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4" idx="1"/>
            <a:endCxn id="6" idx="0"/>
          </p:cNvCxnSpPr>
          <p:nvPr/>
        </p:nvCxnSpPr>
        <p:spPr>
          <a:xfrm flipH="1">
            <a:off x="2215074" y="2145125"/>
            <a:ext cx="2334767" cy="133391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10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МИНИМАЛЬНОЕ ВРЕМЯ РЕШЕНИЯ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841" y="1604246"/>
            <a:ext cx="3002240" cy="1081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52304" y="1604246"/>
            <a:ext cx="2999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СПОСОБЫ СОКРАЩЕНИЯ ВРЕМЕНИ  НА РЕШЕНИЕ ЗАДАНИЙ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1274" y="3479041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6593" y="4930519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9148" y="4936983"/>
            <a:ext cx="282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СИСТЕМАТИЧЕСКОЕ ПОВТОРЕНИЕ В РАМКАХ КУРСА ПОДГОТОВКИ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274" y="3617540"/>
            <a:ext cx="282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ИЗУЧЕНИЕ ЭФФЕКТИВНЫХ АЛГОРИТМОВ РЕШЕНИЯ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4" idx="1"/>
            <a:endCxn id="6" idx="0"/>
          </p:cNvCxnSpPr>
          <p:nvPr/>
        </p:nvCxnSpPr>
        <p:spPr>
          <a:xfrm flipH="1">
            <a:off x="2215074" y="2145125"/>
            <a:ext cx="2334767" cy="133391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0"/>
          </p:cNvCxnSpPr>
          <p:nvPr/>
        </p:nvCxnSpPr>
        <p:spPr>
          <a:xfrm flipH="1">
            <a:off x="4170393" y="2677778"/>
            <a:ext cx="1414120" cy="225274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002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МИНИМАЛЬНОЕ ВРЕМЯ РЕШЕНИЯ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841" y="1604246"/>
            <a:ext cx="3002240" cy="1081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52304" y="1604246"/>
            <a:ext cx="2999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СПОСОБЫ СОКРАЩЕНИЯ ВРЕМЕНИ  НА РЕШЕНИЕ ЗАДАНИЙ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1274" y="3479041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6593" y="4930519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5861" y="4930519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9148" y="4936983"/>
            <a:ext cx="282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СИСТЕМАТИЧЕСКОЕ ПОВТОРЕНИЕ В РАМКАХ КУРСА ПОДГОТОВКИ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274" y="3617540"/>
            <a:ext cx="282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ИЗУЧЕНИЕ ЭФФЕКТИВНЫХ АЛГОРИТМОВ РЕШЕНИЯ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8416" y="4930519"/>
            <a:ext cx="282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НЕОДНОКРАТНЫЕ РЕШЕНИЯ ПОЛНОГО ВАРИАНТА</a:t>
            </a:r>
          </a:p>
        </p:txBody>
      </p:sp>
      <p:cxnSp>
        <p:nvCxnSpPr>
          <p:cNvPr id="15" name="Прямая со стрелкой 14"/>
          <p:cNvCxnSpPr>
            <a:stCxn id="4" idx="1"/>
            <a:endCxn id="6" idx="0"/>
          </p:cNvCxnSpPr>
          <p:nvPr/>
        </p:nvCxnSpPr>
        <p:spPr>
          <a:xfrm flipH="1">
            <a:off x="2215074" y="2145125"/>
            <a:ext cx="2334767" cy="133391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0"/>
          </p:cNvCxnSpPr>
          <p:nvPr/>
        </p:nvCxnSpPr>
        <p:spPr>
          <a:xfrm flipH="1">
            <a:off x="4170393" y="2677778"/>
            <a:ext cx="1414120" cy="225274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>
            <a:off x="6482991" y="2704036"/>
            <a:ext cx="1606669" cy="222648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94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МИНИМАЛЬНОЕ ВРЕМЯ РЕШЕНИЯ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841" y="1604246"/>
            <a:ext cx="3002240" cy="1081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52304" y="1604246"/>
            <a:ext cx="2999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СПОСОБЫ СОКРАЩЕНИЯ ВРЕМЕНИ  НА РЕШЕНИЕ ЗАДАНИЙ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1274" y="3479041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6593" y="4930519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5861" y="4930519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563" y="3510037"/>
            <a:ext cx="27275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1118" y="3648536"/>
            <a:ext cx="282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ПРИМЕНЕНИЕ МЕТОДА НАРЕШИВАНИЯ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148" y="4936983"/>
            <a:ext cx="282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СИСТЕМАТИЧЕСКОЕ ПОВТОРЕНИЕ В РАМКАХ КУРСА ПОДГОТОВКИ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274" y="3617540"/>
            <a:ext cx="282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ИЗУЧЕНИЕ ЭФФЕКТИВНЫХ АЛГОРИТМОВ РЕШЕНИЯ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8416" y="4930519"/>
            <a:ext cx="282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НЕОДНОКРАТНЫЕ РЕШЕНИЯ ПОЛНОГО ВАРИАНТА</a:t>
            </a:r>
          </a:p>
        </p:txBody>
      </p:sp>
      <p:cxnSp>
        <p:nvCxnSpPr>
          <p:cNvPr id="15" name="Прямая со стрелкой 14"/>
          <p:cNvCxnSpPr>
            <a:stCxn id="4" idx="1"/>
            <a:endCxn id="6" idx="0"/>
          </p:cNvCxnSpPr>
          <p:nvPr/>
        </p:nvCxnSpPr>
        <p:spPr>
          <a:xfrm flipH="1">
            <a:off x="2215074" y="2145125"/>
            <a:ext cx="2334767" cy="133391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  <a:endCxn id="9" idx="0"/>
          </p:cNvCxnSpPr>
          <p:nvPr/>
        </p:nvCxnSpPr>
        <p:spPr>
          <a:xfrm>
            <a:off x="7552081" y="2112078"/>
            <a:ext cx="2530282" cy="13979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0"/>
          </p:cNvCxnSpPr>
          <p:nvPr/>
        </p:nvCxnSpPr>
        <p:spPr>
          <a:xfrm flipH="1">
            <a:off x="4170393" y="2677778"/>
            <a:ext cx="1414120" cy="225274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>
            <a:off x="6482991" y="2704036"/>
            <a:ext cx="1606669" cy="222648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39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08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СКОРОСТЬ НАПИСАНИЯ ПРОГРАММ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C4DDE54-3B7B-482D-B252-34AD7CE73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19219"/>
              </p:ext>
            </p:extLst>
          </p:nvPr>
        </p:nvGraphicFramePr>
        <p:xfrm>
          <a:off x="520745" y="2887491"/>
          <a:ext cx="11099037" cy="32898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47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7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7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72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2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Паскаль</a:t>
                      </a:r>
                    </a:p>
                  </a:txBody>
                  <a:tcPr marL="47474" marR="47474" marT="47474" marB="474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Си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++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47474" marR="47474" marT="47474" marB="4747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Алгоритмический</a:t>
                      </a:r>
                    </a:p>
                  </a:txBody>
                  <a:tcPr marL="47474" marR="47474" marT="47474" marB="4747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Python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47474" marR="47474" marT="47474" marB="4747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var s, n: integer;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begin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:=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;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readln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while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n &gt; 0 do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begin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:=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s*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;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:= n – 11;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writeln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end.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7474" marR="47474" marT="47474" marB="474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#include &lt;iostream&gt;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using namespace std;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int main(){  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int s = 1, n; 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j-lt"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 &gt;&gt; n;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while (n &gt; 0){       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    s =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s*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;     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    n = n − 11;  }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j-lt"/>
                        </a:rPr>
                        <a:t>cout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 &lt;&lt; s &lt;&lt;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j-lt"/>
                        </a:rPr>
                        <a:t>endl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;     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return 0;  }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7474" marR="47474" marT="47474" marB="47474">
                    <a:lnL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алг 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нач      </a:t>
                      </a:r>
                      <a:endParaRPr lang="pt-B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цел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n, s   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:= 1  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ввод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n 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нц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пока n &gt; 0       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:=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s*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pt-B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:= n − 11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кц  </a:t>
                      </a:r>
                      <a:endParaRPr lang="pt-B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вывод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s 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кон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7474" marR="47474" marT="47474" marB="47474">
                    <a:lnL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s = 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n = int(input())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while n &gt; 0: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    s =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s*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pt-B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    n = n − 11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print(s)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7474" marR="47474" marT="47474" marB="47474">
                    <a:lnL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8382" y="1613140"/>
            <a:ext cx="8649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Python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отличается своим простым синтаксисом и понятной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структурой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Занимает первое место в рейтинге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TIOBE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Уступает в скорости компилируемым языкам программирования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34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127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СИСТЕМА ПОДГОТОВКИ К ГИА ПО ИНФОРМАТИКЕ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81" y="3571935"/>
            <a:ext cx="2046031" cy="2264979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4216881" y="1259979"/>
            <a:ext cx="3499944" cy="1200798"/>
          </a:xfrm>
          <a:prstGeom prst="wedgeEllipseCallout">
            <a:avLst>
              <a:gd name="adj1" fmla="val -14226"/>
              <a:gd name="adj2" fmla="val 133398"/>
            </a:avLst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СИСТЕМА ПОДГОТОВКИ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ДОЛЖНА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ОБЕСПЕЧИВАТЬ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76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127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СИСТЕМА ПОДГОТОВКИ К ГИА ПО ИНФОРМАТИКЕ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81" y="3571935"/>
            <a:ext cx="2046031" cy="22649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6632" y="277473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ПОЛНОЕ ПОНИМАНИЕ СТРУКТУРЫ ЭКЗАМЕНА И ХОДА ЕГО ПРОВЕДЕНИЯ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216881" y="1259979"/>
            <a:ext cx="3499944" cy="1200798"/>
          </a:xfrm>
          <a:prstGeom prst="wedgeEllipseCallout">
            <a:avLst>
              <a:gd name="adj1" fmla="val -14226"/>
              <a:gd name="adj2" fmla="val 133398"/>
            </a:avLst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СИСТЕМА ПОДГОТОВКИ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ДОЛЖНА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ОБЕСПЕЧИВАТЬ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632" y="5218385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ПРИМЕНЕНИЕ ЭФФЕКТИВНЫХ МЕТОДОВ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632" y="3981836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ЗНАНИЕ ОСНОВНЫХ ФОРМАТНЫХ ЗАДАНИЙ ФИПИ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9211" y="277473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ИЗУЧЕНИЕ РАЗЛИЧНЫХ МЕТОДОВ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9211" y="5218385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НАВЫК РАБОТЫ В ОГРАНИЧЕННОСТИ ВРЕМЕНИ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9211" y="3981836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УЧАСТИЕ В КУРСАХ ПРОГРАММИРОВАНИЯ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70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127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СИСТЕМА ПОДГОТОВКИ К ГИА ПО ИНФОРМАТИКЕ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81" y="3465493"/>
            <a:ext cx="2046031" cy="22649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6632" y="277473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ПОЛНОЕ ПОНИМАНИЕ СТРУКТУРЫ ЭКЗАМЕНА И ХОДА ЕГО ПРОВЕДЕНИЯ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632" y="5218385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ПРИМЕНЕНИЕ ЭФФЕКТИВНЫХ МЕТОДОВ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632" y="3981836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ЗНАНИЕ ОСНОВНЫХ ФОРМАТНЫХ ЗАДАНИЙ ФИПИ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9211" y="277473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ИЗУЧЕНИЕ РАЗЛИЧНЫХ МЕТОДОВ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9211" y="5218385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НАВЫК РАБОТЫ В ОГРАНИЧЕННОСТИ ВРЕМЕНИ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9211" y="3981836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УЧАСТИЕ В КУРСАХ ПРОГРАММИРОВАНИЯ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36" y="3627953"/>
            <a:ext cx="1850125" cy="20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5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4" y="2057448"/>
            <a:ext cx="3826473" cy="4244196"/>
          </a:xfrm>
          <a:prstGeom prst="rect">
            <a:avLst/>
          </a:prstGeom>
        </p:spPr>
      </p:pic>
      <p:sp>
        <p:nvSpPr>
          <p:cNvPr id="5" name="Шестиугольник 4"/>
          <p:cNvSpPr/>
          <p:nvPr/>
        </p:nvSpPr>
        <p:spPr>
          <a:xfrm rot="5400000">
            <a:off x="8792701" y="3493898"/>
            <a:ext cx="4872234" cy="491011"/>
          </a:xfrm>
          <a:prstGeom prst="hexagon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7D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8382" y="420414"/>
            <a:ext cx="926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ФАКТОРЫ ВЛИЯЮЩИЕ НА УСПЕШНОСТЬ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0414" y="1657834"/>
            <a:ext cx="2680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ЗНАНИЯ СТРУКТУРЫ ЭКЗАМЕНА И СПОСОБОВ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0414" y="3867078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СТРЕСС И НЕУВЕРЕННОСТЬ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414" y="2762456"/>
            <a:ext cx="2680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ПРОЦЕДУРОЙ ЭКЗАМЕНА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9396" y="4622448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ОГРАНИЧЕННОЕ ВРЕМЯ ЭКЗАМЕНА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3987" y="5330334"/>
            <a:ext cx="259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ОШИБКИ ПО НЕВНИМАТЕЛЬНОСТИ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73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127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СИСТЕМА ПОДГОТОВКИ К ГИА ПО ИНФОРМАТИКЕ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81" y="3465493"/>
            <a:ext cx="2046031" cy="22649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6632" y="277473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ПОЛНОЕ ПОНИМАНИЕ СТРУКТУРЫ ЭКЗАМЕНА И ХОДА ЕГО ПРОВЕДЕНИЯ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632" y="5218385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ПРИМЕНЕНИЕ ЭФФЕКТИВНЫХ МЕТОДОВ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632" y="3981836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ЗНАНИЕ ОСНОВНЫХ ФОРМАТНЫХ ЗАДАНИЙ ФИПИ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9211" y="277473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ИЗУЧЕНИЕ РАЗЛИЧНЫХ МЕТОДОВ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9211" y="5218385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НАВЫК РАБОТЫ В ОГРАНИЧЕННОСТИ ВРЕМЕНИ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9211" y="3981836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УЧАСТИЕ В КУРСАХ ПРОГРАММИРОВАНИЯ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7921" y="568005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ИНДИВИДУАЛЬНУЮ ОРИЕНТИРОВАННОСТЬ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36" y="3627953"/>
            <a:ext cx="1850125" cy="20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0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82" y="420414"/>
            <a:ext cx="1127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СИСТЕМА ПОДГОТОВКИ К ГИА ПО ИНФОРМАТИКЕ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81" y="3465493"/>
            <a:ext cx="2046031" cy="22649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6632" y="277473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ПОЛНОЕ ПОНИМАНИЕ СТРУКТУРЫ ЭКЗАМЕНА И ХОДА ЕГО ПРОВЕДЕНИЯ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632" y="5218385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ПРИМЕНЕНИЕ ЭФФЕКТИВНЫХ МЕТОДОВ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632" y="3981836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ЗНАНИЕ ОСНОВНЫХ ФОРМАТНЫХ ЗАДАНИЙ ФИПИ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9211" y="277473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ИЗУЧЕНИЕ РАЗЛИЧНЫХ МЕТОДОВ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9211" y="5218385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НАВЫК РАБОТЫ В ОГРАНИЧЕННОСТИ ВРЕМЕНИ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9211" y="3981836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УЧАСТИЕ В КУРСАХ ПРОГРАММИРОВАНИЯ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7921" y="5680050"/>
            <a:ext cx="29673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ИНДИВИДУАЛЬНУЮ ОРИЕНТИРОВАННОСТЬ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36" y="3627953"/>
            <a:ext cx="1850125" cy="2052097"/>
          </a:xfrm>
          <a:prstGeom prst="rect">
            <a:avLst/>
          </a:prstGeom>
        </p:spPr>
      </p:pic>
      <p:sp>
        <p:nvSpPr>
          <p:cNvPr id="17" name="Овальная выноска 16"/>
          <p:cNvSpPr/>
          <p:nvPr/>
        </p:nvSpPr>
        <p:spPr>
          <a:xfrm>
            <a:off x="4216881" y="1259979"/>
            <a:ext cx="3499944" cy="1200798"/>
          </a:xfrm>
          <a:prstGeom prst="wedgeEllipseCallout">
            <a:avLst>
              <a:gd name="adj1" fmla="val -14226"/>
              <a:gd name="adj2" fmla="val 133398"/>
            </a:avLst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ВСЕ ТАКОЕ ЗНАКОМОЕ!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НИ ЧЕГО НОВОГО!!!</a:t>
            </a:r>
          </a:p>
        </p:txBody>
      </p:sp>
    </p:spTree>
    <p:extLst>
      <p:ext uri="{BB962C8B-B14F-4D97-AF65-F5344CB8AC3E}">
        <p14:creationId xmlns:p14="http://schemas.microsoft.com/office/powerpoint/2010/main" val="1108101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477" y="2874856"/>
            <a:ext cx="1127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0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4" y="2057448"/>
            <a:ext cx="3826473" cy="4244196"/>
          </a:xfrm>
          <a:prstGeom prst="rect">
            <a:avLst/>
          </a:prstGeom>
        </p:spPr>
      </p:pic>
      <p:sp>
        <p:nvSpPr>
          <p:cNvPr id="5" name="Шестиугольник 4"/>
          <p:cNvSpPr/>
          <p:nvPr/>
        </p:nvSpPr>
        <p:spPr>
          <a:xfrm rot="5400000">
            <a:off x="8792701" y="3493898"/>
            <a:ext cx="4872234" cy="491011"/>
          </a:xfrm>
          <a:prstGeom prst="hexagon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7D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8382" y="420414"/>
            <a:ext cx="926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ФАКТОРЫ ВЛИЯЮЩИЕ НА УСПЕШНОСТЬ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0414" y="1657834"/>
            <a:ext cx="2680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ЗНАНИЯ СТРУКТУРЫ ЭКЗАМЕНА И СПОСОБОВ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0414" y="3867078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СТРЕСС И НЕУВЕРЕННОСТЬ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414" y="2762456"/>
            <a:ext cx="2680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ПРОЦЕДУРОЙ ЭКЗАМЕНА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9396" y="4622448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ОГРАНИЧЕННОЕ ВРЕМЯ ЭКЗАМЕНА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7394" y="1657338"/>
            <a:ext cx="416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ПРОГРАММА ПОДГОТОВКИ К ГИА</a:t>
            </a:r>
            <a:endParaRPr lang="ru-RU" sz="20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7609491" y="1657338"/>
            <a:ext cx="420413" cy="2209740"/>
          </a:xfrm>
          <a:prstGeom prst="leftBrace">
            <a:avLst>
              <a:gd name="adj1" fmla="val 8333"/>
              <a:gd name="adj2" fmla="val 4572"/>
            </a:avLst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043987" y="5330334"/>
            <a:ext cx="259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ОШИБКИ ПО НЕВНИМАТЕЛЬНОСТИ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5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4" y="2057448"/>
            <a:ext cx="3826473" cy="4244196"/>
          </a:xfrm>
          <a:prstGeom prst="rect">
            <a:avLst/>
          </a:prstGeom>
        </p:spPr>
      </p:pic>
      <p:sp>
        <p:nvSpPr>
          <p:cNvPr id="5" name="Шестиугольник 4"/>
          <p:cNvSpPr/>
          <p:nvPr/>
        </p:nvSpPr>
        <p:spPr>
          <a:xfrm rot="5400000">
            <a:off x="8792701" y="3493898"/>
            <a:ext cx="4872234" cy="491011"/>
          </a:xfrm>
          <a:prstGeom prst="hexagon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7D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8382" y="420414"/>
            <a:ext cx="926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ФАКТОРЫ ВЛИЯЮЩИЕ НА УСПЕШНОСТЬ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0414" y="1657834"/>
            <a:ext cx="2680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ЗНАНИЯ СТРУКТУРЫ ЭКЗАМЕНА И СПОСОБОВ РЕШЕНИЯ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0414" y="3867078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СТРЕСС И НЕУВЕРЕННОСТЬ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414" y="2762456"/>
            <a:ext cx="2680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ПРОЦЕДУРОЙ ЭКЗАМЕНА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0414" y="4622448"/>
            <a:ext cx="22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ОГРАНИЧЕННОЕ ВРЕМЯ ЭКЗАМЕНА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7394" y="1657338"/>
            <a:ext cx="416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ПРОГРАММА ПОДГОТОВКИ К ГИА</a:t>
            </a:r>
            <a:endParaRPr lang="ru-RU" sz="20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7609491" y="1657338"/>
            <a:ext cx="420413" cy="4450164"/>
          </a:xfrm>
          <a:prstGeom prst="leftBrace">
            <a:avLst>
              <a:gd name="adj1" fmla="val 8333"/>
              <a:gd name="adj2" fmla="val 4572"/>
            </a:avLst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49118" y="2290913"/>
            <a:ext cx="109346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ru-RU" sz="20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3987" y="5330334"/>
            <a:ext cx="259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ОШИБКИ ПО НЕВНИМАТЕЛЬНОСТИ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3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187238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834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83671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87238" y="1092097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3671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8381" y="420414"/>
            <a:ext cx="112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СНИЖЕНИЕ УРОВНЯ НЕГАТИВНЫХ ФАКТОРОВ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579" y="1112504"/>
            <a:ext cx="2391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СТРЕСС И НЕУВЕРЕННОСТЬ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134" y="1112504"/>
            <a:ext cx="263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ОГРАНИЧЕННОЕ ВРЕМЯ ЭКЗАМЕНА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8381" y="1112504"/>
            <a:ext cx="309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ОШИБКИ ПО НЕВНИМАТЕЛЬНОСТИ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3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187238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834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83671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87238" y="1092097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3671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5821" y="1795911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8381" y="420414"/>
            <a:ext cx="112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СНИЖЕНИЕ УРОВНЯ НЕГАТИВНЫХ ФАКТОРОВ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579" y="1112504"/>
            <a:ext cx="2391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СТРЕСС И НЕУВЕРЕННОСТЬ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134" y="1112504"/>
            <a:ext cx="263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ОГРАНИЧЕННОЕ ВРЕМЯ ЭКЗАМЕНА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8381" y="1112504"/>
            <a:ext cx="309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ОШИБКИ ПО НЕВНИМАТЕЛЬНОСТИ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747" y="1883115"/>
            <a:ext cx="27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ОБЩИХ СВЕДЕНИЙ О КЕГЭ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2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187238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834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83671" y="1092098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87238" y="1092097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3671" y="1092099"/>
            <a:ext cx="2634710" cy="5392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25821" y="2726780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5821" y="1795911"/>
            <a:ext cx="5757850" cy="820741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8381" y="420414"/>
            <a:ext cx="112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СНИЖЕНИЕ УРОВНЯ НЕГАТИВНЫХ ФАКТОРОВ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579" y="1112504"/>
            <a:ext cx="2391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СТРЕСС И НЕУВЕРЕННОСТЬ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134" y="1112504"/>
            <a:ext cx="263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ОГРАНИЧЕННОЕ ВРЕМЯ ЭКЗАМЕНА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8381" y="1112504"/>
            <a:ext cx="309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ОШИБКИ ПО НЕВНИМАТЕЛЬНОСТИ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815" y="2814224"/>
            <a:ext cx="27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ВСЕХ ТИПОВ И ВАРИАНТОВ ЗАДАНИЙ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747" y="1883115"/>
            <a:ext cx="27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ЗНАНИЕ ОБЩИХ СВЕДЕНИЙ О КЕГЭ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69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3245</Words>
  <Application>Microsoft Office PowerPoint</Application>
  <PresentationFormat>Широкоэкранный</PresentationFormat>
  <Paragraphs>1125</Paragraphs>
  <Slides>42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97</cp:revision>
  <dcterms:created xsi:type="dcterms:W3CDTF">2023-04-19T06:07:26Z</dcterms:created>
  <dcterms:modified xsi:type="dcterms:W3CDTF">2023-04-24T10:56:09Z</dcterms:modified>
</cp:coreProperties>
</file>