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324" r:id="rId3"/>
    <p:sldId id="325" r:id="rId4"/>
    <p:sldId id="326" r:id="rId5"/>
    <p:sldId id="327" r:id="rId6"/>
    <p:sldId id="319" r:id="rId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3333CC"/>
    <a:srgbClr val="CCFFFF"/>
    <a:srgbClr val="FF3399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>
        <p:scale>
          <a:sx n="89" d="100"/>
          <a:sy n="89" d="100"/>
        </p:scale>
        <p:origin x="294" y="59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4C1AF-8FEE-4693-8A11-32D3CBD5D54F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56446-CF6F-41FD-A520-05F48D280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4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EFFB1-305F-400C-A150-84EC20CC48B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4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067-9E1A-404A-8BB1-254605A740E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CB1B-D07D-411C-A51E-FF4A8E829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61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067-9E1A-404A-8BB1-254605A740E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CB1B-D07D-411C-A51E-FF4A8E829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73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067-9E1A-404A-8BB1-254605A740E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CB1B-D07D-411C-A51E-FF4A8E829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440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81067-9E1A-404A-8BB1-254605A740E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B1B-D07D-411C-A51E-FF4A8E829FB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485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81067-9E1A-404A-8BB1-254605A740E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B1B-D07D-411C-A51E-FF4A8E829FB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929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81067-9E1A-404A-8BB1-254605A740E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B1B-D07D-411C-A51E-FF4A8E829FB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586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81067-9E1A-404A-8BB1-254605A740E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B1B-D07D-411C-A51E-FF4A8E829FB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268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81067-9E1A-404A-8BB1-254605A740E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B1B-D07D-411C-A51E-FF4A8E829FB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062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81067-9E1A-404A-8BB1-254605A740E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B1B-D07D-411C-A51E-FF4A8E829FB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183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81067-9E1A-404A-8BB1-254605A740E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B1B-D07D-411C-A51E-FF4A8E829FB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52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81067-9E1A-404A-8BB1-254605A740E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B1B-D07D-411C-A51E-FF4A8E829FB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68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067-9E1A-404A-8BB1-254605A740E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CB1B-D07D-411C-A51E-FF4A8E829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62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81067-9E1A-404A-8BB1-254605A740E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B1B-D07D-411C-A51E-FF4A8E829FB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686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81067-9E1A-404A-8BB1-254605A740E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B1B-D07D-411C-A51E-FF4A8E829FB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156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81067-9E1A-404A-8BB1-254605A740E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B1B-D07D-411C-A51E-FF4A8E829FB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531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1" y="0"/>
            <a:ext cx="12172493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444F9-EEB7-4311-B5F1-97FE74C203E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FE6D9D-2A0B-43B8-A1C3-81968A25D6E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6674691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6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067-9E1A-404A-8BB1-254605A740E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CB1B-D07D-411C-A51E-FF4A8E829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0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067-9E1A-404A-8BB1-254605A740E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CB1B-D07D-411C-A51E-FF4A8E829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91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067-9E1A-404A-8BB1-254605A740E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CB1B-D07D-411C-A51E-FF4A8E829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99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067-9E1A-404A-8BB1-254605A740E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CB1B-D07D-411C-A51E-FF4A8E829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1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067-9E1A-404A-8BB1-254605A740E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CB1B-D07D-411C-A51E-FF4A8E829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43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067-9E1A-404A-8BB1-254605A740E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CB1B-D07D-411C-A51E-FF4A8E829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75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067-9E1A-404A-8BB1-254605A740E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CB1B-D07D-411C-A51E-FF4A8E829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7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067-9E1A-404A-8BB1-254605A740E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0CB1B-D07D-411C-A51E-FF4A8E829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94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81067-9E1A-404A-8BB1-254605A740E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B1B-D07D-411C-A51E-FF4A8E829FB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1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\Мероприятия\2018-12-21 Совещание с замглавами\Заставка (Full HD)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21"/>
            <a:ext cx="12192000" cy="68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5892651" y="6159183"/>
            <a:ext cx="33534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01323" y="4724844"/>
            <a:ext cx="9174035" cy="118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1" tIns="45706" rIns="431862" bIns="45706" anchor="ctr"/>
          <a:lstStyle/>
          <a:p>
            <a:pPr marL="0" marR="0" lvl="0" indent="0" algn="r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772" y="403592"/>
            <a:ext cx="6948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ГОСУДАРСТВЕННОЕ БЮДЖЕТНОЕ ОБРАЗОВАТЕЛЬНОЕ УЧРЕЖДЕНИЕ ДОПОЛНИТЕЛЬНОГО ПРОФЕССИОНЛАЬНОГО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«ИНСТИТУТ РАЗВИТИЯ ОБРАЗОВАНИЯ» КРАСНОДАРСКОГО КРАЯ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702718" y="300454"/>
            <a:ext cx="0" cy="875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999812" y="4725938"/>
            <a:ext cx="9176159" cy="1180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7" rIns="431962" bIns="45717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2" y="104722"/>
            <a:ext cx="1189515" cy="1189515"/>
          </a:xfrm>
          <a:prstGeom prst="rect">
            <a:avLst/>
          </a:prstGeom>
        </p:spPr>
      </p:pic>
      <p:sp>
        <p:nvSpPr>
          <p:cNvPr id="14" name="Заголовок 8"/>
          <p:cNvSpPr txBox="1">
            <a:spLocks/>
          </p:cNvSpPr>
          <p:nvPr/>
        </p:nvSpPr>
        <p:spPr>
          <a:xfrm>
            <a:off x="3541222" y="5837385"/>
            <a:ext cx="4544380" cy="575714"/>
          </a:xfrm>
          <a:prstGeom prst="rect">
            <a:avLst/>
          </a:prstGeom>
        </p:spPr>
        <p:txBody>
          <a:bodyPr vert="horz" lIns="91419" tIns="45709" rIns="91419" bIns="4570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10.11.2022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4803" y="4831930"/>
            <a:ext cx="4294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Забашта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Елена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Георгиевна,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уководитель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ЦНППМ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ГБОУ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ИРО Краснодарского края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-137984" t="297209" r="170827" b="-289572"/>
          <a:stretch/>
        </p:blipFill>
        <p:spPr>
          <a:xfrm>
            <a:off x="4535289" y="2947375"/>
            <a:ext cx="2096248" cy="889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r="34242"/>
          <a:stretch/>
        </p:blipFill>
        <p:spPr>
          <a:xfrm>
            <a:off x="10113256" y="-22921"/>
            <a:ext cx="2052586" cy="9632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8186" y="1974756"/>
            <a:ext cx="104024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8206" y="2092827"/>
            <a:ext cx="11212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закрепления региональных методистов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работниками образовательных организаций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7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7" y="47668"/>
            <a:ext cx="938524" cy="9385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0933" y="0"/>
            <a:ext cx="2054530" cy="9632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96225" y="432363"/>
            <a:ext cx="184730" cy="395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B9BD5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1421" y="5074720"/>
            <a:ext cx="3023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Экспертная деятельность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2214" y="6063524"/>
            <a:ext cx="4298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Реализация моделей наставничества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9666" r="29833"/>
          <a:stretch/>
        </p:blipFill>
        <p:spPr>
          <a:xfrm>
            <a:off x="1121320" y="651151"/>
            <a:ext cx="4000103" cy="55556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65443" y="516930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Концепция создания единой </a:t>
            </a:r>
            <a:r>
              <a:rPr lang="ru-RU" spc="-3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федеральной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научно-методического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сопровождения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педагогических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работников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35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управленческих</a:t>
            </a:r>
            <a:r>
              <a:rPr lang="ru-RU" spc="35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кадров,</a:t>
            </a:r>
            <a:r>
              <a:rPr lang="ru-RU" spc="35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утвержденная</a:t>
            </a:r>
            <a:r>
              <a:rPr lang="ru-RU" spc="35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распоряжением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Министерства</a:t>
            </a:r>
            <a:r>
              <a:rPr lang="ru-RU" spc="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просвещения</a:t>
            </a:r>
            <a:r>
              <a:rPr lang="ru-RU" spc="4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Российской</a:t>
            </a:r>
            <a:r>
              <a:rPr lang="ru-RU" spc="6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Федерации»</a:t>
            </a:r>
            <a:r>
              <a:rPr lang="ru-RU" spc="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pc="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16</a:t>
            </a:r>
            <a:r>
              <a:rPr lang="ru-RU" spc="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декабря</a:t>
            </a:r>
            <a:r>
              <a:rPr lang="ru-RU" spc="4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2020</a:t>
            </a:r>
            <a:r>
              <a:rPr lang="ru-RU" spc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г.</a:t>
            </a:r>
            <a:r>
              <a:rPr lang="ru-RU" spc="6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ru-RU" spc="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Р-174  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Письмо</a:t>
            </a:r>
            <a:r>
              <a:rPr lang="ru-RU" spc="24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Министерства</a:t>
            </a:r>
            <a:r>
              <a:rPr lang="ru-RU" spc="2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просвещения</a:t>
            </a:r>
            <a:r>
              <a:rPr lang="ru-RU" spc="24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Российской</a:t>
            </a:r>
            <a:r>
              <a:rPr lang="ru-RU" spc="24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Федерации</a:t>
            </a:r>
            <a:r>
              <a:rPr lang="ru-RU" spc="-3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pc="-8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ru-RU" spc="-7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декабря</a:t>
            </a:r>
            <a:r>
              <a:rPr lang="ru-RU" spc="-7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2021</a:t>
            </a:r>
            <a:r>
              <a:rPr lang="ru-RU" spc="-7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г.</a:t>
            </a:r>
            <a:r>
              <a:rPr lang="ru-RU" spc="-8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ru-RU" spc="-7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АЗ-1061/08</a:t>
            </a:r>
            <a:r>
              <a:rPr lang="ru-RU" spc="-7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«О</a:t>
            </a:r>
            <a:r>
              <a:rPr lang="ru-RU" spc="-8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формировании</a:t>
            </a:r>
            <a:r>
              <a:rPr lang="ru-RU" spc="-7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методического</a:t>
            </a:r>
            <a:r>
              <a:rPr lang="ru-RU" spc="-6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актива»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Письмо </a:t>
            </a:r>
            <a:r>
              <a:rPr lang="ru-RU" spc="-3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ФГАОУ</a:t>
            </a:r>
            <a:r>
              <a:rPr lang="ru-RU" spc="1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ДПО</a:t>
            </a:r>
            <a:r>
              <a:rPr lang="ru-RU" spc="14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«Академия</a:t>
            </a:r>
            <a:r>
              <a:rPr lang="ru-RU" spc="15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Минпросвещения</a:t>
            </a:r>
            <a:r>
              <a:rPr lang="ru-RU" spc="17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России»</a:t>
            </a:r>
            <a:r>
              <a:rPr lang="ru-RU" spc="14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pc="1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</a:t>
            </a:r>
            <a:r>
              <a:rPr lang="ru-RU" spc="14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октября</a:t>
            </a:r>
            <a:r>
              <a:rPr lang="ru-RU" spc="14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2022</a:t>
            </a:r>
            <a:r>
              <a:rPr lang="ru-RU" spc="15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г.</a:t>
            </a:r>
            <a:r>
              <a:rPr lang="ru-RU" spc="1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ru-RU" spc="1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3302 «О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направлении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примерной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инструкции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составлению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«дорожной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карты»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методического сопровождения педагогического    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работника»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Письмо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ФГАОУ</a:t>
            </a:r>
            <a:r>
              <a:rPr lang="ru-RU" spc="1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ДПО</a:t>
            </a:r>
            <a:r>
              <a:rPr lang="ru-RU" spc="14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«Академия</a:t>
            </a:r>
            <a:r>
              <a:rPr lang="ru-RU" spc="15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Минпросвещения</a:t>
            </a:r>
            <a:r>
              <a:rPr lang="ru-RU" spc="15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России»  от</a:t>
            </a:r>
            <a:r>
              <a:rPr lang="ru-RU" spc="1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14</a:t>
            </a:r>
            <a:r>
              <a:rPr lang="ru-RU" spc="14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октября</a:t>
            </a:r>
            <a:r>
              <a:rPr lang="ru-RU" spc="14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2022</a:t>
            </a:r>
            <a:r>
              <a:rPr lang="ru-RU" spc="15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г.</a:t>
            </a:r>
            <a:r>
              <a:rPr lang="ru-RU" spc="1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ru-RU" spc="1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3264 «О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направлении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примерной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инструкции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составлению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индивидуального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образовательного маршрута</a:t>
            </a:r>
            <a:r>
              <a:rPr lang="ru-RU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педагогического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работника»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ГБОУ ИРО Краснодарского  края  от 30 июня 2022 г. №388 «О формировании методического актива Краснодарского края»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961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5" y="119548"/>
            <a:ext cx="938865" cy="9388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707" y="95162"/>
            <a:ext cx="2054530" cy="9632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0913" y="1656314"/>
            <a:ext cx="11426323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40335" marR="65405" indent="449580" algn="just"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Списочный</a:t>
            </a:r>
            <a:r>
              <a:rPr lang="ru-RU" sz="2000" b="1" spc="35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   региональных   методистов   с   перечнем   закрепленных</a:t>
            </a:r>
            <a:r>
              <a:rPr lang="ru-RU" sz="2000" b="1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ru-RU" sz="2000" b="1" spc="-5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ними</a:t>
            </a:r>
            <a:r>
              <a:rPr lang="ru-RU" sz="2000" b="1" spc="-6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педагогических</a:t>
            </a:r>
            <a:r>
              <a:rPr lang="ru-RU" sz="2000" b="1" spc="-5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работников</a:t>
            </a:r>
            <a:r>
              <a:rPr lang="ru-RU" sz="2000" b="1" spc="-6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b="1" spc="-5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образовательных</a:t>
            </a:r>
            <a:r>
              <a:rPr lang="ru-RU" sz="2000" b="1" spc="-6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организаций</a:t>
            </a:r>
            <a:r>
              <a:rPr lang="ru-RU" sz="2000" b="1" spc="-5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утверждается</a:t>
            </a:r>
            <a:r>
              <a:rPr lang="ru-RU" sz="2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приказом ректора ГБОУ ИРО.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6647" y="271319"/>
            <a:ext cx="735611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положения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Порядка закрепления педагогических работников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региональными методистами 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0913" y="2975010"/>
            <a:ext cx="11426323" cy="9541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538163" algn="l"/>
              </a:tabLs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Закрепление  </a:t>
            </a:r>
            <a:r>
              <a:rPr lang="ru-RU" sz="2000" b="1" spc="5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региональных    методистов    за    педагогами    осуществляется</a:t>
            </a:r>
            <a:r>
              <a:rPr lang="ru-RU" sz="2000" b="1" spc="-33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b="1" spc="-1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соответствии</a:t>
            </a:r>
            <a:r>
              <a:rPr lang="ru-RU" sz="2000" b="1" spc="-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b="1" spc="-1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принципами доступности</a:t>
            </a:r>
            <a:r>
              <a:rPr lang="ru-RU" sz="2000" b="1" spc="-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соответствия</a:t>
            </a:r>
            <a:r>
              <a:rPr lang="ru-RU" sz="2000" b="1" spc="-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специальности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0911" y="4232150"/>
            <a:ext cx="11338559" cy="10156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Численный  </a:t>
            </a:r>
            <a:r>
              <a:rPr lang="ru-RU" sz="2000" b="1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   региональных    методистов    определяется    из   расчета</a:t>
            </a:r>
            <a:r>
              <a:rPr lang="ru-RU" sz="2000" b="1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000" b="1" spc="-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единица</a:t>
            </a:r>
            <a:r>
              <a:rPr lang="ru-RU" sz="2000" b="1" spc="-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000" b="1" spc="-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200</a:t>
            </a:r>
            <a:r>
              <a:rPr lang="ru-RU" sz="2000" b="1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b="1" spc="-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250</a:t>
            </a:r>
            <a:r>
              <a:rPr lang="ru-RU" sz="2000" b="1" spc="-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педагогических</a:t>
            </a:r>
            <a:r>
              <a:rPr lang="ru-RU" sz="2000" b="1" spc="-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работников</a:t>
            </a:r>
            <a:r>
              <a:rPr lang="ru-RU" sz="2000" b="1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</a:t>
            </a:r>
            <a:r>
              <a:rPr lang="ru-RU" sz="2000" b="1" spc="-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зависимости</a:t>
            </a:r>
            <a:r>
              <a:rPr lang="ru-RU" sz="2000" b="1" spc="-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z="2000" b="1" spc="-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местных</a:t>
            </a:r>
            <a:r>
              <a:rPr lang="ru-RU" sz="2000" b="1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условий</a:t>
            </a:r>
            <a:r>
              <a:rPr lang="ru-RU" sz="2000" b="1" spc="-3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учетом</a:t>
            </a:r>
            <a:r>
              <a:rPr lang="ru-RU" sz="20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возможностей</a:t>
            </a:r>
            <a:r>
              <a:rPr lang="ru-RU" sz="20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региона)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0910" y="5486200"/>
            <a:ext cx="11338559" cy="10156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Региональные   методисты  собирают,  анализируют, обобщают</a:t>
            </a:r>
            <a:r>
              <a:rPr lang="ru-RU" sz="2000" b="1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систематизируют информацию о педагогических работниках, за которыми они</a:t>
            </a:r>
            <a:r>
              <a:rPr lang="ru-RU" sz="2000" b="1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закреплены и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распределяют</a:t>
            </a:r>
            <a:r>
              <a:rPr lang="ru-RU" sz="2000" b="1" spc="-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педагогов</a:t>
            </a:r>
            <a:r>
              <a:rPr lang="ru-RU" sz="2000" b="1" spc="-1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000" b="1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категориям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3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7" y="47668"/>
            <a:ext cx="938524" cy="9385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0933" y="0"/>
            <a:ext cx="2054530" cy="963251"/>
          </a:xfrm>
          <a:prstGeom prst="rect">
            <a:avLst/>
          </a:prstGeom>
        </p:spPr>
      </p:pic>
      <p:graphicFrame>
        <p:nvGraphicFramePr>
          <p:cNvPr id="1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105231"/>
              </p:ext>
            </p:extLst>
          </p:nvPr>
        </p:nvGraphicFramePr>
        <p:xfrm>
          <a:off x="1310254" y="1410363"/>
          <a:ext cx="9178452" cy="349729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17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4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6985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Педагоги, обучающиеся</a:t>
                      </a:r>
                      <a:r>
                        <a:rPr lang="ru-RU" sz="1800" b="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которых</a:t>
                      </a:r>
                      <a:r>
                        <a:rPr lang="ru-RU" sz="1800" b="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демонстрируют</a:t>
                      </a:r>
                      <a:r>
                        <a:rPr lang="ru-RU" sz="1800" b="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низкие</a:t>
                      </a:r>
                      <a:r>
                        <a:rPr lang="ru-RU" sz="1800" b="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образовательные</a:t>
                      </a:r>
                      <a:r>
                        <a:rPr lang="ru-RU" sz="1800" b="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результаты.</a:t>
                      </a:r>
                    </a:p>
                  </a:txBody>
                  <a:tcPr marL="0" marR="0" marT="3619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2563" marR="66040" lvl="0" indent="-1825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Педагоги, имеющие  профессиональные  затруднения   </a:t>
                      </a:r>
                      <a:r>
                        <a:rPr lang="ru-RU" sz="1800" spc="17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реализации</a:t>
                      </a:r>
                      <a:r>
                        <a:rPr lang="ru-RU" sz="18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индивидуального</a:t>
                      </a:r>
                      <a:r>
                        <a:rPr lang="ru-RU" sz="18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marL="182563" marR="66040" lvl="0" indent="-1825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18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образовательного</a:t>
                      </a:r>
                      <a:r>
                        <a:rPr lang="ru-RU" sz="18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маршрута</a:t>
                      </a:r>
                      <a:r>
                        <a:rPr lang="ru-RU" sz="18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педагогического</a:t>
                      </a:r>
                      <a:r>
                        <a:rPr lang="ru-RU" sz="18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работника.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746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69850" lvl="0" indent="268288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Педагоги,</a:t>
                      </a:r>
                      <a:r>
                        <a:rPr lang="ru-RU" sz="18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обучающиеся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</a:t>
                      </a:r>
                      <a:r>
                        <a:rPr lang="ru-RU" sz="18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дополнительным</a:t>
                      </a:r>
                      <a:r>
                        <a:rPr lang="ru-RU" sz="18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профессиональным</a:t>
                      </a:r>
                      <a:r>
                        <a:rPr lang="ru-RU" sz="1800" spc="-2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программам повышения</a:t>
                      </a:r>
                      <a:r>
                        <a:rPr lang="ru-RU" sz="18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69850" lvl="0" indent="268288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квалификации.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746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8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6858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Молодые</a:t>
                      </a:r>
                      <a:r>
                        <a:rPr kumimoji="0" lang="ru-RU" sz="18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специалисты</a:t>
                      </a:r>
                      <a:r>
                        <a:rPr kumimoji="0" lang="ru-RU" sz="18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</a:t>
                      </a:r>
                      <a:r>
                        <a:rPr kumimoji="0" lang="ru-RU" sz="18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вновь</a:t>
                      </a:r>
                      <a:r>
                        <a:rPr kumimoji="0" lang="ru-RU" sz="18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прибывшие</a:t>
                      </a:r>
                      <a:r>
                        <a:rPr kumimoji="0" lang="ru-RU" sz="18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</a:t>
                      </a:r>
                      <a:r>
                        <a:rPr kumimoji="0" lang="ru-RU" sz="18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образовательные</a:t>
                      </a:r>
                      <a:r>
                        <a:rPr kumimoji="0" lang="ru-RU" sz="18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организации</a:t>
                      </a:r>
                      <a:r>
                        <a:rPr kumimoji="0" lang="ru-RU" sz="1800" b="0" i="0" u="none" strike="noStrike" kern="1200" cap="none" spc="-335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     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педагоги.</a:t>
                      </a:r>
                    </a:p>
                    <a:p>
                      <a:pPr marL="84455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9700" marR="237490" indent="128588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Педагоги,</a:t>
                      </a:r>
                      <a:r>
                        <a:rPr lang="ru-RU" sz="1800" spc="-1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выходящие</a:t>
                      </a:r>
                      <a:r>
                        <a:rPr lang="ru-RU" sz="1800" spc="-1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</a:t>
                      </a:r>
                      <a:r>
                        <a:rPr lang="ru-RU" sz="1800" spc="-1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аттестацию</a:t>
                      </a:r>
                    </a:p>
                    <a:p>
                      <a:pPr marL="84455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73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9700" marR="66675" lvl="0" indent="1285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Педагоги,   испытывающие   профессиональное   выгорание   и   нуждающиеся</a:t>
                      </a:r>
                      <a:r>
                        <a:rPr kumimoji="0" lang="ru-RU" sz="18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</a:t>
                      </a:r>
                      <a:r>
                        <a:rPr kumimoji="0" lang="ru-RU" sz="18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</a:p>
                    <a:p>
                      <a:pPr marL="139700" marR="66675" lvl="0" indent="1285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психологической</a:t>
                      </a:r>
                      <a:r>
                        <a:rPr kumimoji="0" lang="ru-RU" sz="18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помощи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73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1328" y="346488"/>
            <a:ext cx="6585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педагогических работников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оказания адресной методической помощи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0306" y="5153457"/>
            <a:ext cx="11403106" cy="147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0335" marR="64135" indent="356235" algn="just">
              <a:lnSpc>
                <a:spcPct val="112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1600" b="1" spc="3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каждой</a:t>
            </a:r>
            <a:r>
              <a:rPr lang="ru-RU" sz="1600" b="1" spc="3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категории</a:t>
            </a:r>
            <a:r>
              <a:rPr lang="ru-RU" sz="1600" b="1" spc="3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педагогических</a:t>
            </a:r>
            <a:r>
              <a:rPr lang="ru-RU" sz="1600" b="1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работников</a:t>
            </a:r>
            <a:r>
              <a:rPr lang="ru-RU" sz="1600" b="1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региональный</a:t>
            </a:r>
            <a:r>
              <a:rPr lang="ru-RU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методист,</a:t>
            </a:r>
            <a:r>
              <a:rPr lang="ru-RU" sz="1600" b="1" spc="-3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учетом</a:t>
            </a:r>
            <a:r>
              <a:rPr lang="ru-RU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запросов</a:t>
            </a:r>
            <a:r>
              <a:rPr lang="ru-RU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потребностей</a:t>
            </a:r>
            <a:r>
              <a:rPr lang="ru-RU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педагогов,</a:t>
            </a:r>
            <a:r>
              <a:rPr lang="ru-RU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также</a:t>
            </a:r>
            <a:r>
              <a:rPr lang="ru-RU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ресурсных</a:t>
            </a:r>
            <a:r>
              <a:rPr lang="ru-RU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возможностей</a:t>
            </a:r>
            <a:r>
              <a:rPr lang="ru-RU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регионального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муниципального уровней и уровня образовательной</a:t>
            </a:r>
            <a:r>
              <a:rPr lang="ru-RU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организации,</a:t>
            </a:r>
            <a:r>
              <a:rPr lang="ru-RU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планирует</a:t>
            </a:r>
            <a:r>
              <a:rPr lang="ru-RU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мероприятия,</a:t>
            </a:r>
            <a:r>
              <a:rPr lang="ru-RU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направленные</a:t>
            </a:r>
            <a:r>
              <a:rPr lang="ru-RU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ликвидацию</a:t>
            </a:r>
            <a:r>
              <a:rPr lang="ru-RU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дефицитов</a:t>
            </a:r>
            <a:r>
              <a:rPr lang="ru-RU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профессиональных</a:t>
            </a:r>
            <a:r>
              <a:rPr lang="ru-RU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компетенций</a:t>
            </a:r>
            <a:r>
              <a:rPr lang="ru-RU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b="1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непрерывное</a:t>
            </a:r>
            <a:r>
              <a:rPr lang="ru-RU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их профессионального мастерства, то есть составляет «дорожную карту»</a:t>
            </a:r>
            <a:r>
              <a:rPr lang="ru-RU" sz="1600" b="1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методического</a:t>
            </a:r>
            <a:r>
              <a:rPr lang="ru-RU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сопровождения</a:t>
            </a:r>
            <a:r>
              <a:rPr lang="ru-RU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педагогических</a:t>
            </a:r>
            <a:r>
              <a:rPr lang="ru-RU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работников</a:t>
            </a:r>
            <a:r>
              <a:rPr lang="ru-RU" sz="1600" b="1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формирует</a:t>
            </a:r>
            <a:r>
              <a:rPr lang="ru-RU" sz="1600" b="1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3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индивидуальные</a:t>
            </a:r>
            <a:r>
              <a:rPr lang="ru-RU" sz="1600" b="1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образовательные маршруты</a:t>
            </a:r>
            <a:r>
              <a:rPr lang="ru-RU" sz="1600" b="1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педагогов</a:t>
            </a:r>
            <a:r>
              <a:rPr lang="ru-RU" sz="16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9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7" y="47668"/>
            <a:ext cx="938524" cy="9385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0933" y="0"/>
            <a:ext cx="2054530" cy="9632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67611" y="640873"/>
            <a:ext cx="9087488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педагогических работников Краснодарского края </a:t>
            </a:r>
          </a:p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расчете на количество региональных методистов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510565"/>
              </p:ext>
            </p:extLst>
          </p:nvPr>
        </p:nvGraphicFramePr>
        <p:xfrm>
          <a:off x="1876899" y="1679304"/>
          <a:ext cx="8437803" cy="3882401"/>
        </p:xfrm>
        <a:graphic>
          <a:graphicData uri="http://schemas.openxmlformats.org/drawingml/2006/table">
            <a:tbl>
              <a:tblPr firstRow="1" bandRow="1"/>
              <a:tblGrid>
                <a:gridCol w="472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2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7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265">
                  <a:extLst>
                    <a:ext uri="{9D8B030D-6E8A-4147-A177-3AD203B41FA5}">
                      <a16:colId xmlns:a16="http://schemas.microsoft.com/office/drawing/2014/main" val="1443203634"/>
                    </a:ext>
                  </a:extLst>
                </a:gridCol>
                <a:gridCol w="2116698">
                  <a:extLst>
                    <a:ext uri="{9D8B030D-6E8A-4147-A177-3AD203B41FA5}">
                      <a16:colId xmlns:a16="http://schemas.microsoft.com/office/drawing/2014/main" val="3216690329"/>
                    </a:ext>
                  </a:extLst>
                </a:gridCol>
              </a:tblGrid>
              <a:tr h="429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8430" algn="ctr">
                        <a:lnSpc>
                          <a:spcPts val="1295"/>
                        </a:lnSpc>
                        <a:spcBef>
                          <a:spcPts val="3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№</a:t>
                      </a:r>
                    </a:p>
                    <a:p>
                      <a:pPr marL="102235" algn="ctr">
                        <a:lnSpc>
                          <a:spcPts val="1295"/>
                        </a:lnSpc>
                      </a:pPr>
                      <a:r>
                        <a:rPr sz="1600" b="1" spc="20" dirty="0">
                          <a:latin typeface="Times New Roman"/>
                          <a:cs typeface="Times New Roman"/>
                        </a:rPr>
                        <a:t>п/п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038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Предмет/направление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295"/>
                        </a:lnSpc>
                        <a:spcBef>
                          <a:spcPts val="35"/>
                        </a:spcBef>
                      </a:pPr>
                      <a:r>
                        <a:rPr lang="ru-RU" sz="1600" b="1" dirty="0" smtClean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lang="ru-RU" sz="1600" b="1" dirty="0" smtClean="0">
                          <a:latin typeface="Times New Roman"/>
                          <a:cs typeface="Times New Roman"/>
                        </a:rPr>
                        <a:t> Количество  </a:t>
                      </a:r>
                    </a:p>
                    <a:p>
                      <a:pPr algn="ctr">
                        <a:lnSpc>
                          <a:spcPts val="1295"/>
                        </a:lnSpc>
                        <a:spcBef>
                          <a:spcPts val="35"/>
                        </a:spcBef>
                      </a:pPr>
                      <a:r>
                        <a:rPr lang="ru-RU" sz="1600" b="1" dirty="0" smtClean="0">
                          <a:latin typeface="Times New Roman"/>
                          <a:cs typeface="Times New Roman"/>
                        </a:rPr>
                        <a:t>    методистов 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Bef>
                          <a:spcPts val="35"/>
                        </a:spcBef>
                        <a:tabLst>
                          <a:tab pos="179388" algn="l"/>
                        </a:tabLst>
                      </a:pPr>
                      <a:r>
                        <a:rPr lang="ru-RU" sz="1600" b="1" dirty="0" smtClean="0">
                          <a:latin typeface="Times New Roman"/>
                          <a:cs typeface="Times New Roman"/>
                        </a:rPr>
                        <a:t>Количество </a:t>
                      </a:r>
                    </a:p>
                    <a:p>
                      <a:pPr algn="ctr">
                        <a:lnSpc>
                          <a:spcPts val="1295"/>
                        </a:lnSpc>
                        <a:spcBef>
                          <a:spcPts val="35"/>
                        </a:spcBef>
                        <a:tabLst>
                          <a:tab pos="179388" algn="l"/>
                        </a:tabLst>
                      </a:pPr>
                      <a:r>
                        <a:rPr lang="ru-RU" sz="1600" b="1" dirty="0" smtClean="0">
                          <a:latin typeface="Times New Roman"/>
                          <a:cs typeface="Times New Roman"/>
                        </a:rPr>
                        <a:t>педагогов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Bef>
                          <a:spcPts val="35"/>
                        </a:spcBef>
                        <a:tabLst>
                          <a:tab pos="179388" algn="l"/>
                        </a:tabLst>
                      </a:pPr>
                      <a:r>
                        <a:rPr lang="ru-RU" sz="1600" b="1" dirty="0" smtClean="0">
                          <a:latin typeface="Times New Roman"/>
                          <a:cs typeface="Times New Roman"/>
                        </a:rPr>
                        <a:t>Целевая</a:t>
                      </a:r>
                      <a:r>
                        <a:rPr lang="ru-RU" sz="1600" b="1" baseline="0" dirty="0" smtClean="0">
                          <a:latin typeface="Times New Roman"/>
                          <a:cs typeface="Times New Roman"/>
                        </a:rPr>
                        <a:t> группа 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4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803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31750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445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600" b="1" spc="40" dirty="0" err="1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600" b="1" spc="-110" dirty="0" err="1" smtClean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600" b="1" spc="30" dirty="0" err="1" smtClean="0">
                          <a:latin typeface="Times New Roman"/>
                          <a:cs typeface="Times New Roman"/>
                        </a:rPr>
                        <a:t>сс</a:t>
                      </a:r>
                      <a:r>
                        <a:rPr sz="1600" b="1" spc="10" dirty="0" err="1" smtClean="0">
                          <a:latin typeface="Times New Roman"/>
                          <a:cs typeface="Times New Roman"/>
                        </a:rPr>
                        <a:t>ки</a:t>
                      </a:r>
                      <a:r>
                        <a:rPr sz="1600" b="1" dirty="0" err="1" smtClean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600" b="1" spc="-6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 err="1" smtClean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600" b="1" spc="10" dirty="0" err="1" smtClean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600" b="1" spc="-20" dirty="0" err="1" smtClean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600" b="1" dirty="0" err="1" smtClean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lang="ru-RU" sz="1600" b="1" dirty="0" smtClean="0">
                          <a:latin typeface="Times New Roman"/>
                          <a:cs typeface="Times New Roman"/>
                        </a:rPr>
                        <a:t>/ </a:t>
                      </a:r>
                      <a:r>
                        <a:rPr kumimoji="0" lang="ru-RU" sz="16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литература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 anchor="ctr">
                    <a:lnL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98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600" b="1" dirty="0" smtClean="0">
                          <a:latin typeface="Times New Roman"/>
                          <a:cs typeface="Times New Roman"/>
                        </a:rPr>
                        <a:t>36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 anchor="ctr">
                    <a:lnL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803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31750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4455" algn="l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98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ru-RU" sz="1600" b="1" dirty="0" smtClean="0">
                          <a:latin typeface="Times New Roman"/>
                          <a:cs typeface="Times New Roman"/>
                        </a:rPr>
                        <a:t> 25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3103</a:t>
                      </a:r>
                    </a:p>
                  </a:txBody>
                  <a:tcPr marL="0" marR="0" marT="13970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970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8034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32384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4455" algn="l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25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ru-RU" sz="1600" b="1" dirty="0" smtClean="0">
                          <a:latin typeface="Times New Roman"/>
                          <a:cs typeface="Times New Roman"/>
                        </a:rPr>
                        <a:t> 11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80340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33019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4455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20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ru-RU" sz="1600" b="1" dirty="0" smtClean="0">
                          <a:latin typeface="Times New Roman"/>
                          <a:cs typeface="Times New Roman"/>
                        </a:rPr>
                        <a:t>10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8034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3365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4455" algn="l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ru-RU" sz="16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963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8034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0" marR="0" marT="3365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4455" algn="l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600" b="1" dirty="0" smtClean="0">
                          <a:latin typeface="Times New Roman"/>
                          <a:cs typeface="Times New Roman"/>
                        </a:rPr>
                        <a:t> 6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969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803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7</a:t>
                      </a:r>
                    </a:p>
                  </a:txBody>
                  <a:tcPr marL="0" marR="0" marT="34290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4455" algn="l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b="1" spc="10" dirty="0" err="1" smtClean="0">
                          <a:latin typeface="Times New Roman"/>
                          <a:cs typeface="Times New Roman"/>
                        </a:rPr>
                        <a:t>История</a:t>
                      </a:r>
                      <a:r>
                        <a:rPr lang="ru-RU" sz="1600" b="1" spc="10" dirty="0" smtClean="0">
                          <a:latin typeface="Times New Roman"/>
                          <a:cs typeface="Times New Roman"/>
                        </a:rPr>
                        <a:t>/ обществознание 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600" b="1" dirty="0" smtClean="0">
                          <a:latin typeface="Times New Roman"/>
                          <a:cs typeface="Times New Roman"/>
                        </a:rPr>
                        <a:t>10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2363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9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803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8</a:t>
                      </a:r>
                    </a:p>
                  </a:txBody>
                  <a:tcPr marL="0" marR="0" marT="34290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3345" algn="l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Информатика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600" b="1" dirty="0" smtClean="0">
                          <a:latin typeface="Times New Roman"/>
                          <a:cs typeface="Times New Roman"/>
                        </a:rPr>
                        <a:t> 3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766</a:t>
                      </a:r>
                    </a:p>
                  </a:txBody>
                  <a:tcPr marL="0" marR="0" marT="16510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</a:t>
                      </a:r>
                      <a:endParaRPr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6510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803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9</a:t>
                      </a:r>
                    </a:p>
                  </a:txBody>
                  <a:tcPr marL="0" marR="0" marT="3492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3345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ЦНППМ</a:t>
                      </a:r>
                    </a:p>
                  </a:txBody>
                  <a:tcPr marL="0" marR="0" marT="36194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1600" b="1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9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30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spc="4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3345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ИТОГО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600" b="1" dirty="0" smtClean="0">
                          <a:latin typeface="Times New Roman"/>
                          <a:cs typeface="Times New Roman"/>
                        </a:rPr>
                        <a:t>110 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13967</a:t>
                      </a:r>
                      <a:endParaRPr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 anchor="ctr">
                    <a:lnL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 anchor="ctr">
                    <a:lnL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6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4859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1079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317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1905" marB="0" anchor="ctr">
                    <a:lnL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1905" marB="0" anchor="ctr">
                    <a:lnL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512214" y="6063524"/>
            <a:ext cx="4298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моделей наставничества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5223</TotalTime>
  <Words>442</Words>
  <Application>Microsoft Office PowerPoint</Application>
  <PresentationFormat>Широкоэкранный</PresentationFormat>
  <Paragraphs>95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Verdana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В. Куренная</dc:creator>
  <cp:lastModifiedBy>Анна Л. Савельева</cp:lastModifiedBy>
  <cp:revision>299</cp:revision>
  <cp:lastPrinted>2022-02-07T09:34:54Z</cp:lastPrinted>
  <dcterms:created xsi:type="dcterms:W3CDTF">2021-04-19T10:23:36Z</dcterms:created>
  <dcterms:modified xsi:type="dcterms:W3CDTF">2022-11-10T09:04:53Z</dcterms:modified>
</cp:coreProperties>
</file>