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24" r:id="rId3"/>
    <p:sldId id="319" r:id="rId4"/>
    <p:sldId id="320" r:id="rId5"/>
    <p:sldId id="323" r:id="rId6"/>
    <p:sldId id="327" r:id="rId7"/>
    <p:sldId id="322" r:id="rId8"/>
    <p:sldId id="328" r:id="rId9"/>
    <p:sldId id="32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FF3399"/>
    <a:srgbClr val="009900"/>
    <a:srgbClr val="33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C1AF-8FEE-4693-8A11-32D3CBD5D54F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56446-CF6F-41FD-A520-05F48D280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EFFB1-305F-400C-A150-84EC20CC48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4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4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8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8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6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6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8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2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8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6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8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5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3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9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5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7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067-9E1A-404A-8BB1-254605A740E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CB1B-D07D-411C-A51E-FF4A8E82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4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81067-9E1A-404A-8BB1-254605A740E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0CB1B-D07D-411C-A51E-FF4A8E829F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1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b.iro23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21"/>
            <a:ext cx="12192000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892651" y="6159183"/>
            <a:ext cx="3353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marL="0" marR="0" lvl="0" indent="0" algn="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772" y="403592"/>
            <a:ext cx="694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ПРОФЕССИОНЛАЬНОГО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«ИНСТИТУТ РАЗВИТИЯ ОБРАЗОВАНИЯ» КРАСНОДАРСКОГО КРАЯ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99812" y="4725938"/>
            <a:ext cx="9176159" cy="11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2" y="104722"/>
            <a:ext cx="1189515" cy="1189515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3541222" y="5837385"/>
            <a:ext cx="4544380" cy="57571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10.11.2022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891" y="4721193"/>
            <a:ext cx="4294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Савельева А.Л.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методист ЦНППМ ПР ГБОУ ИРО Краснодарского края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-137984" t="297209" r="170827" b="-289572"/>
          <a:stretch/>
        </p:blipFill>
        <p:spPr>
          <a:xfrm>
            <a:off x="4535289" y="2947375"/>
            <a:ext cx="2096248" cy="88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34242"/>
          <a:stretch/>
        </p:blipFill>
        <p:spPr>
          <a:xfrm>
            <a:off x="10113256" y="-22921"/>
            <a:ext cx="2052586" cy="963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186" y="1974756"/>
            <a:ext cx="10402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587" y="2092827"/>
            <a:ext cx="9412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мероприятиях, реализованных региональным методическим активом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августа по ноябрь 2022 года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" y="47668"/>
            <a:ext cx="938524" cy="938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33" y="0"/>
            <a:ext cx="2054530" cy="963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048" y="432363"/>
            <a:ext cx="7941085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Региональный методический актив Краснодарского края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093" y="986192"/>
            <a:ext cx="1098210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85738"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стабильная, системная, адресная организационно-методическая работа с педагогами в соответствии с приоритетными  национальными задачами по обеспечению повышения качества образования.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78594"/>
              </p:ext>
            </p:extLst>
          </p:nvPr>
        </p:nvGraphicFramePr>
        <p:xfrm>
          <a:off x="7295703" y="2389928"/>
          <a:ext cx="4398716" cy="3816752"/>
        </p:xfrm>
        <a:graphic>
          <a:graphicData uri="http://schemas.openxmlformats.org/drawingml/2006/table">
            <a:tbl>
              <a:tblPr firstRow="1" bandRow="1"/>
              <a:tblGrid>
                <a:gridCol w="43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8430" algn="ctr">
                        <a:lnSpc>
                          <a:spcPts val="1295"/>
                        </a:lnSpc>
                        <a:spcBef>
                          <a:spcPts val="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2235" algn="ctr">
                        <a:lnSpc>
                          <a:spcPts val="1295"/>
                        </a:lnSpc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8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Предмет/направление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295"/>
                        </a:lnSpc>
                        <a:spcBef>
                          <a:spcPts val="3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4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6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</a:t>
                      </a:r>
                      <a:endParaRPr sz="16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25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11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03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30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85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ЦНППМ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 anchor="ctr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110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196" y="2440490"/>
            <a:ext cx="6271281" cy="684368"/>
          </a:xfrm>
          <a:prstGeom prst="rect">
            <a:avLst/>
          </a:prstGeom>
        </p:spPr>
      </p:pic>
      <p:pic>
        <p:nvPicPr>
          <p:cNvPr id="2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378" y="4074446"/>
            <a:ext cx="6270870" cy="707550"/>
          </a:xfrm>
          <a:prstGeom prst="rect">
            <a:avLst/>
          </a:prstGeom>
        </p:spPr>
      </p:pic>
      <p:pic>
        <p:nvPicPr>
          <p:cNvPr id="2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196" y="4916107"/>
            <a:ext cx="6270459" cy="842435"/>
          </a:xfrm>
          <a:prstGeom prst="rect">
            <a:avLst/>
          </a:prstGeom>
        </p:spPr>
      </p:pic>
      <p:pic>
        <p:nvPicPr>
          <p:cNvPr id="3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817" y="5917155"/>
            <a:ext cx="6205585" cy="737277"/>
          </a:xfrm>
          <a:prstGeom prst="rect">
            <a:avLst/>
          </a:prstGeom>
        </p:spPr>
      </p:pic>
      <p:pic>
        <p:nvPicPr>
          <p:cNvPr id="3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196" y="3276484"/>
            <a:ext cx="6271692" cy="6900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512214" y="2580056"/>
            <a:ext cx="457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профессиональных дефицитов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214" y="3317653"/>
            <a:ext cx="601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 по развитию функциональной грамотности обучающихся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663" y="4137329"/>
            <a:ext cx="521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индивидуальных образовательных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маршрутов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421" y="5074720"/>
            <a:ext cx="302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214" y="6063524"/>
            <a:ext cx="429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моделей наставничества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201" y="2750885"/>
            <a:ext cx="627942" cy="627942"/>
          </a:xfrm>
          <a:prstGeom prst="rect">
            <a:avLst/>
          </a:prstGeom>
        </p:spPr>
      </p:pic>
      <p:pic>
        <p:nvPicPr>
          <p:cNvPr id="41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1038" y="3730655"/>
            <a:ext cx="626364" cy="626363"/>
          </a:xfrm>
          <a:prstGeom prst="rect">
            <a:avLst/>
          </a:prstGeom>
        </p:spPr>
      </p:pic>
      <p:pic>
        <p:nvPicPr>
          <p:cNvPr id="42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3884" y="4627427"/>
            <a:ext cx="626364" cy="626363"/>
          </a:xfrm>
          <a:prstGeom prst="rect">
            <a:avLst/>
          </a:prstGeom>
        </p:spPr>
      </p:pic>
      <p:pic>
        <p:nvPicPr>
          <p:cNvPr id="4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3884" y="5580317"/>
            <a:ext cx="626364" cy="626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310077" y="6372901"/>
            <a:ext cx="4384342" cy="40011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методиста – сотрудники ЦНППМ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>
            <a:spLocks noChangeAspect="1"/>
          </p:cNvSpPr>
          <p:nvPr/>
        </p:nvSpPr>
        <p:spPr>
          <a:xfrm>
            <a:off x="998630" y="1117174"/>
            <a:ext cx="10127088" cy="55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1482847" y="1497139"/>
            <a:ext cx="9239569" cy="48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309610" y="1372077"/>
            <a:ext cx="9610638" cy="50341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ircle">
              <a:avLst>
                <a:gd name="adj" fmla="val 1081991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ru-RU" sz="48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Академия </a:t>
            </a:r>
            <a:r>
              <a:rPr kumimoji="0" lang="ru-RU" sz="48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kumimoji="0" lang="ru-RU" sz="48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 и МП КК                                   ГБОУ ИРО КК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ЦНППМ ПР                                     Управление образованием                                территориальная методическая служба                                      профессиональные  сообщества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9" y="108479"/>
            <a:ext cx="1194920" cy="1188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1944" y="235826"/>
            <a:ext cx="8345406" cy="690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Межведомственное взаимодействие по подготовке  к исследованию по функциональной грамотности 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0"/>
            <a:ext cx="2054530" cy="9632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040007" y="4011979"/>
            <a:ext cx="2307135" cy="130626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организация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65559" y="1950724"/>
            <a:ext cx="2291000" cy="12293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Группа метод сопровождения ЧГ </a:t>
            </a:r>
          </a:p>
        </p:txBody>
      </p:sp>
      <p:sp>
        <p:nvSpPr>
          <p:cNvPr id="36" name="Овал 35"/>
          <p:cNvSpPr/>
          <p:nvPr/>
        </p:nvSpPr>
        <p:spPr>
          <a:xfrm>
            <a:off x="5352578" y="1540381"/>
            <a:ext cx="709596" cy="5716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8243522" y="3217114"/>
            <a:ext cx="2266272" cy="14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Группа метод сопровождения ЕНГ</a:t>
            </a:r>
          </a:p>
        </p:txBody>
      </p:sp>
      <p:sp>
        <p:nvSpPr>
          <p:cNvPr id="67" name="Овал 66"/>
          <p:cNvSpPr/>
          <p:nvPr/>
        </p:nvSpPr>
        <p:spPr>
          <a:xfrm>
            <a:off x="1973797" y="3239840"/>
            <a:ext cx="2254700" cy="14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Группа метод сопровождения МГ 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69326">
            <a:off x="4461712" y="3966062"/>
            <a:ext cx="228333" cy="90521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50565">
            <a:off x="7653195" y="3820078"/>
            <a:ext cx="243411" cy="98580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56474">
            <a:off x="4218302" y="2521418"/>
            <a:ext cx="201486" cy="108102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92895">
            <a:off x="7352827" y="2622368"/>
            <a:ext cx="1053385" cy="955754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92458">
            <a:off x="5669505" y="4994419"/>
            <a:ext cx="1152842" cy="109781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71717">
            <a:off x="5781648" y="3294700"/>
            <a:ext cx="755375" cy="591869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749" y="1970762"/>
            <a:ext cx="749873" cy="615749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434" y="1508846"/>
            <a:ext cx="749873" cy="615749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488" y="1964766"/>
            <a:ext cx="749873" cy="615749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0998" y="2931965"/>
            <a:ext cx="749873" cy="615749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153" y="3100246"/>
            <a:ext cx="749873" cy="615749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928" y="4032241"/>
            <a:ext cx="749873" cy="6157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070" y="4467620"/>
            <a:ext cx="749873" cy="61574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1622" y="2819824"/>
            <a:ext cx="749873" cy="615749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210" y="3038283"/>
            <a:ext cx="749873" cy="615749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210" y="4070392"/>
            <a:ext cx="749873" cy="61574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7739" y="4349239"/>
            <a:ext cx="749873" cy="6157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65559" y="5768411"/>
            <a:ext cx="2360736" cy="33855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групп – 94 человека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" y="0"/>
            <a:ext cx="863709" cy="8637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4276" y="116054"/>
            <a:ext cx="10823170" cy="790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Мероприятия, направленные на повышение уровня функциональной грамотности</a:t>
            </a:r>
            <a:endParaRPr kumimoji="0" lang="ru-RU" sz="2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14" y="988604"/>
            <a:ext cx="6127841" cy="352652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локальных  мероприятий :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 в организации и сопровождении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 по направлениям функциональной грамотности на платформе РЭШ.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Качественный анализ результатов, определение 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дефицитарных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областей.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Подбор материалов для преодоления выявленных несоответствий и пробелов на уроках и внеурочной деятельности (банк заданий ИСРАО, электронный банк заданий РЭШ, сборники по ФГ, кейсы по ФГ ФГАОУ ДПО Академии 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России, ГБОУ ИРО, ЦНППМ)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Помощь в составлений технологических карт уроков.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88721" y="1034384"/>
            <a:ext cx="4713406" cy="66579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Методический десант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(42 консультации, 93 посещения уроков)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9674" y="5585307"/>
            <a:ext cx="4713406" cy="66579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Пополнение методического банка по  функциональной грамотности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53" y="3894878"/>
            <a:ext cx="1981372" cy="12497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407" y="4397960"/>
            <a:ext cx="914479" cy="90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6377" y="3881085"/>
            <a:ext cx="1609483" cy="11827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749" y="4530179"/>
            <a:ext cx="792549" cy="792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9055" y="2098240"/>
            <a:ext cx="1204544" cy="16436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21061" r="12963" b="15643"/>
          <a:stretch/>
        </p:blipFill>
        <p:spPr>
          <a:xfrm>
            <a:off x="8189407" y="1919492"/>
            <a:ext cx="1823463" cy="112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l="7149" t="16910" r="28289" b="13759"/>
          <a:stretch/>
        </p:blipFill>
        <p:spPr>
          <a:xfrm>
            <a:off x="9807191" y="2502719"/>
            <a:ext cx="1794936" cy="10842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69397">
            <a:off x="306318" y="4808161"/>
            <a:ext cx="2217387" cy="152445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b="20902"/>
          <a:stretch/>
        </p:blipFill>
        <p:spPr>
          <a:xfrm rot="1914783">
            <a:off x="4466397" y="4877538"/>
            <a:ext cx="1881849" cy="146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9911" y="5144666"/>
            <a:ext cx="1951819" cy="146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8595" y="33279"/>
            <a:ext cx="205453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024" y="0"/>
            <a:ext cx="2054530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" y="0"/>
            <a:ext cx="863709" cy="8637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5866" y="72162"/>
            <a:ext cx="8963432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Ответственные организаторы групп методического сопровождения </a:t>
            </a:r>
            <a:endParaRPr kumimoji="0" lang="ru-RU" sz="2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51692" y="935871"/>
          <a:ext cx="11535508" cy="564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916">
                  <a:extLst>
                    <a:ext uri="{9D8B030D-6E8A-4147-A177-3AD203B41FA5}">
                      <a16:colId xmlns:a16="http://schemas.microsoft.com/office/drawing/2014/main" val="1536744756"/>
                    </a:ext>
                  </a:extLst>
                </a:gridCol>
                <a:gridCol w="3411415">
                  <a:extLst>
                    <a:ext uri="{9D8B030D-6E8A-4147-A177-3AD203B41FA5}">
                      <a16:colId xmlns:a16="http://schemas.microsoft.com/office/drawing/2014/main" val="4042925040"/>
                    </a:ext>
                  </a:extLst>
                </a:gridCol>
                <a:gridCol w="3328217">
                  <a:extLst>
                    <a:ext uri="{9D8B030D-6E8A-4147-A177-3AD203B41FA5}">
                      <a16:colId xmlns:a16="http://schemas.microsoft.com/office/drawing/2014/main" val="1248317867"/>
                    </a:ext>
                  </a:extLst>
                </a:gridCol>
                <a:gridCol w="3098960">
                  <a:extLst>
                    <a:ext uri="{9D8B030D-6E8A-4147-A177-3AD203B41FA5}">
                      <a16:colId xmlns:a16="http://schemas.microsoft.com/office/drawing/2014/main" val="2954053545"/>
                    </a:ext>
                  </a:extLst>
                </a:gridCol>
              </a:tblGrid>
              <a:tr h="115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0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0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88322"/>
                  </a:ext>
                </a:extLst>
              </a:tr>
              <a:tr h="201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0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0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естественно-научная грамотность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0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0076"/>
                  </a:ext>
                </a:extLst>
              </a:tr>
              <a:tr h="3926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kern="12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kern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kern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</a:t>
                      </a:r>
                      <a:r>
                        <a:rPr lang="ru-RU" sz="1200" kern="12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kern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Плюта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Геннадьевна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Лабужская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Надежда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МАОУ 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ст. Выселки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Протасова Галина Васильевна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 МАОУ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66028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kern="12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kern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</a:t>
                      </a:r>
                      <a:r>
                        <a:rPr lang="ru-RU" sz="1200" kern="12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Полупанова Юлия Владимировна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КСОШ №7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Ф.Я.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Бурсака ст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Новодонецкой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Клепань Людмила Ивановна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Висторобская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МБОУ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И.Ф. Вараввы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0535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kern="12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kern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ООШ № 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Андрусова Елена Степановна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г-к. Анапа,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НЧОУ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"Росток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Наталья Ивановна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г-к. Анапа,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НЧОУ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«Росток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Румбешт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Роза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Фидаиловна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И. Т.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Сидоренко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209945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kern="12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kern="12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Будзенко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Наталия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Вениаминовна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МОБУ лицей №22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  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Ровенского В.Г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Боклаг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МОБУ СОШ №10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 им. атамана  С.И.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Моисеева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Николаевна,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Сочи, МОБУ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№12                               им.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12880"/>
                  </a:ext>
                </a:extLst>
              </a:tr>
              <a:tr h="7743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</a:t>
                      </a:r>
                      <a:r>
                        <a:rPr lang="ru-RU" sz="1200" kern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200" kern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1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kern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Ахмерова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Николаевна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район,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№14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А. И.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Покрышкина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Резникова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Елена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Ю.А. Гагарина                                 г. Кропоткин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indent="-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Савенко Ирина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indent="-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</a:p>
                    <a:p>
                      <a:pPr marL="91440" indent="-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№16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В. Г. Харченко                                 ст.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Балковской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2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42242"/>
                  </a:ext>
                </a:extLst>
              </a:tr>
              <a:tr h="5837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</a:t>
                      </a:r>
                      <a:r>
                        <a:rPr lang="ru-RU" sz="1200" kern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kern="12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1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Клименко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Владимировна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№2 МО Динской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Мунджишвили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Галина Васильевна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№2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И.И.Тарасенко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Минченко Ирина Анатольевна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№9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им.Д.А.Слизнякова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Крупской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86888"/>
                  </a:ext>
                </a:extLst>
              </a:tr>
              <a:tr h="5837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</a:t>
                      </a:r>
                      <a:r>
                        <a:rPr lang="ru-RU" sz="1200" kern="12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kern="12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1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Казанова Елена Викторовна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5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 г.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Бевз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Григорьевн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МО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indent="-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Передельская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Вячеславовна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indent="-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№5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Туапсе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462948"/>
                  </a:ext>
                </a:extLst>
              </a:tr>
              <a:tr h="5837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kern="12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spc="1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kern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Галина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Щедрина, г.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Шнейдер Светлана Николаевна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Мостовской район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Громова  Наталия Сергеевна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район,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№4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г.Туапсе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95895"/>
                  </a:ext>
                </a:extLst>
              </a:tr>
              <a:tr h="5837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медицинский колледж»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Сурина Оксана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              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Белореченска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Марченко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 Григорьевна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                  МБОУ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  МО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Гламаздина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Анатольевна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" marR="2925" marT="12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83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37" y="4697095"/>
            <a:ext cx="2183186" cy="1637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954" y="974221"/>
            <a:ext cx="2590003" cy="1921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637" y="2402043"/>
            <a:ext cx="2247899" cy="1685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662" y="5327270"/>
            <a:ext cx="2449788" cy="1378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817" y="547195"/>
            <a:ext cx="7048856" cy="51509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b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Реализованные мероприятия                        2 полугодие 2022 года  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489" y="1391056"/>
            <a:ext cx="3872962" cy="15355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дорожная карта краевых мероприятий РМА.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методист  работает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утвержденному плану,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 консультационный день.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16 муниципальных,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краевых мероприятия.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77" y="132393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362" y="10970"/>
            <a:ext cx="2054530" cy="96325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776281" y="1391056"/>
            <a:ext cx="3908179" cy="153557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15-18 октября 2022 г.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фестиваль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 Кубани: маршрут построен»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1571" y="3245006"/>
            <a:ext cx="3822879" cy="160909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 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«Трек педагогического роста»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куда аккумулируются методические материалы.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3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материал по 4 предметным областям)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6281" y="3262491"/>
            <a:ext cx="396516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19.08.2022 г. площадка «Адресное сопровождение непрерывного роста профессионального мастерства педагогических работников»</a:t>
            </a:r>
          </a:p>
          <a:p>
            <a:pPr lvl="0" algn="ctr"/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l="19907" t="19300" r="21205" b="3663"/>
          <a:stretch/>
        </p:blipFill>
        <p:spPr>
          <a:xfrm>
            <a:off x="661570" y="5006258"/>
            <a:ext cx="1964897" cy="1445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496" y="3368754"/>
            <a:ext cx="2610815" cy="1505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/>
          <a:srcRect l="14330" t="26964" r="9331" b="2857"/>
          <a:stretch/>
        </p:blipFill>
        <p:spPr>
          <a:xfrm>
            <a:off x="5103634" y="4936423"/>
            <a:ext cx="2787020" cy="1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519" y="95915"/>
            <a:ext cx="8887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Реализованные мероприятия 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(2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полугодие 2022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года) 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26167"/>
              </p:ext>
            </p:extLst>
          </p:nvPr>
        </p:nvGraphicFramePr>
        <p:xfrm>
          <a:off x="263563" y="557580"/>
          <a:ext cx="11591850" cy="58987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8253">
                  <a:extLst>
                    <a:ext uri="{9D8B030D-6E8A-4147-A177-3AD203B41FA5}">
                      <a16:colId xmlns:a16="http://schemas.microsoft.com/office/drawing/2014/main" val="2197201962"/>
                    </a:ext>
                  </a:extLst>
                </a:gridCol>
                <a:gridCol w="7563664">
                  <a:extLst>
                    <a:ext uri="{9D8B030D-6E8A-4147-A177-3AD203B41FA5}">
                      <a16:colId xmlns:a16="http://schemas.microsoft.com/office/drawing/2014/main" val="125192423"/>
                    </a:ext>
                  </a:extLst>
                </a:gridCol>
                <a:gridCol w="2879933">
                  <a:extLst>
                    <a:ext uri="{9D8B030D-6E8A-4147-A177-3AD203B41FA5}">
                      <a16:colId xmlns:a16="http://schemas.microsoft.com/office/drawing/2014/main" val="2400927290"/>
                    </a:ext>
                  </a:extLst>
                </a:gridCol>
              </a:tblGrid>
              <a:tr h="5189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августа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года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Межрегиональная конференция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«Внедрение новых форм работы и образовательных программ в Центрах «Точка роста»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Марченко Е.Г.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6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августа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2022 года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Секция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работы регионального методического актива»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рамках тематической площадки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«Адресное сопровождение непрерывного роста профессионального мастерства педагогических работников»</a:t>
                      </a:r>
                      <a:endParaRPr kumimoji="0" lang="ru-R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Висторобская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Е.В.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9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августа 2022 года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Фестиваль мастер-классов сообщества учителей истории и обществознания на базе филиала ГБОУ ИРО г. Армавир</a:t>
                      </a:r>
                      <a:endParaRPr kumimoji="0" lang="ru-R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Ряскин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В.Н., Кузьмина Э.А.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9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27 сентября 2022 года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Вебинар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«Построение новой модели профессиональной деятельности педагога как необходимое условие  развития функциональной грамотности обучающихся и повышения качества образования»</a:t>
                      </a:r>
                      <a:endParaRPr kumimoji="0" lang="ru-R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Полупанова Ю.В.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3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сентября 2022 года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«Координация и интеграция деятельности экспертного сообщества (методического актива )» 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Ряскин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В.Н., Кузьмина Э.А.,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Савенко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И.А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22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 октября 2022 года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Вебинар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«Формирование читательской грамотности в рамках внедрения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новых образовательных стандартов»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Клименко О.В.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4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15-18 октября 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Краевой открытый фестиваль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«Наставник Кубани: маршрут построен»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Баранова Н.И.,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Золоторева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В.В., Ткаченко М.В.,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Саглай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И.В.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72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ноября 2022 года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Межмуниципальный семинар учителей истории </a:t>
                      </a: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«Региональный компонент на уроках  истории, как элемент воспитания патриотизма и гражданственности»</a:t>
                      </a:r>
                      <a:endParaRPr kumimoji="0" lang="ru-R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Мурадян Г.Н. 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8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ноября 2022 года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Семинар-практикум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Тьюторское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сопровождение педагогических курсов»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Кузьмина Э.А.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7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«Организация наставничества по повышению компетенций педагогических работников в области формирования и оценивания функциональной грамотности обучающихся»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Протасова Г.В.,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Гламаздина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Т.А.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6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4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3" y="174057"/>
            <a:ext cx="865707" cy="865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70" y="41803"/>
            <a:ext cx="2054530" cy="963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4484" y="174057"/>
            <a:ext cx="7891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Отчетная форма                                            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итогам работы методического актива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26353"/>
              </p:ext>
            </p:extLst>
          </p:nvPr>
        </p:nvGraphicFramePr>
        <p:xfrm>
          <a:off x="735156" y="1304362"/>
          <a:ext cx="11220410" cy="262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72">
                  <a:extLst>
                    <a:ext uri="{9D8B030D-6E8A-4147-A177-3AD203B41FA5}">
                      <a16:colId xmlns:a16="http://schemas.microsoft.com/office/drawing/2014/main" val="3676288839"/>
                    </a:ext>
                  </a:extLst>
                </a:gridCol>
                <a:gridCol w="1956772">
                  <a:extLst>
                    <a:ext uri="{9D8B030D-6E8A-4147-A177-3AD203B41FA5}">
                      <a16:colId xmlns:a16="http://schemas.microsoft.com/office/drawing/2014/main" val="3386426216"/>
                    </a:ext>
                  </a:extLst>
                </a:gridCol>
                <a:gridCol w="2691302">
                  <a:extLst>
                    <a:ext uri="{9D8B030D-6E8A-4147-A177-3AD203B41FA5}">
                      <a16:colId xmlns:a16="http://schemas.microsoft.com/office/drawing/2014/main" val="2003425453"/>
                    </a:ext>
                  </a:extLst>
                </a:gridCol>
                <a:gridCol w="2080988">
                  <a:extLst>
                    <a:ext uri="{9D8B030D-6E8A-4147-A177-3AD203B41FA5}">
                      <a16:colId xmlns:a16="http://schemas.microsoft.com/office/drawing/2014/main" val="3537006425"/>
                    </a:ext>
                  </a:extLst>
                </a:gridCol>
                <a:gridCol w="1967538">
                  <a:extLst>
                    <a:ext uri="{9D8B030D-6E8A-4147-A177-3AD203B41FA5}">
                      <a16:colId xmlns:a16="http://schemas.microsoft.com/office/drawing/2014/main" val="3094451248"/>
                    </a:ext>
                  </a:extLst>
                </a:gridCol>
                <a:gridCol w="1967538">
                  <a:extLst>
                    <a:ext uri="{9D8B030D-6E8A-4147-A177-3AD203B41FA5}">
                      <a16:colId xmlns:a16="http://schemas.microsoft.com/office/drawing/2014/main" val="606294527"/>
                    </a:ext>
                  </a:extLst>
                </a:gridCol>
              </a:tblGrid>
              <a:tr h="11048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мероприятия, дата место формат проведения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участников /охват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кого принял участие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размещение материалов /приложение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75808"/>
                  </a:ext>
                </a:extLst>
              </a:tr>
              <a:tr h="1436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Валентина Павловна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деятельности методического актива Краснодарского края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15.08.2022 г.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семинар (офлайн)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(110 человек)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спикер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http://ub.iro23.ru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5246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6504" y="4648008"/>
            <a:ext cx="9900403" cy="147732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Штатные сотрудники ЦНППМ заполняют форму в обязательном порядке.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– до 15 ноября 2022 года.</a:t>
            </a:r>
            <a:r>
              <a:rPr lang="ru-RU" dirty="0" smtClean="0"/>
              <a:t>  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направлять на адрес электронной почты: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mp@iro23.ru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1125</Words>
  <Application>Microsoft Office PowerPoint</Application>
  <PresentationFormat>Широкоэкранный</PresentationFormat>
  <Paragraphs>232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Реализованные мероприятия                        2 полугодие 2022 года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Куренная</dc:creator>
  <cp:lastModifiedBy>Анна Л. Савельева</cp:lastModifiedBy>
  <cp:revision>288</cp:revision>
  <cp:lastPrinted>2022-02-07T09:34:54Z</cp:lastPrinted>
  <dcterms:created xsi:type="dcterms:W3CDTF">2021-04-19T10:23:36Z</dcterms:created>
  <dcterms:modified xsi:type="dcterms:W3CDTF">2022-11-10T09:36:01Z</dcterms:modified>
</cp:coreProperties>
</file>