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301" r:id="rId3"/>
    <p:sldId id="315" r:id="rId4"/>
    <p:sldId id="316" r:id="rId5"/>
    <p:sldId id="302" r:id="rId6"/>
    <p:sldId id="304" r:id="rId7"/>
    <p:sldId id="303" r:id="rId8"/>
    <p:sldId id="317" r:id="rId9"/>
    <p:sldId id="320" r:id="rId10"/>
    <p:sldId id="308" r:id="rId11"/>
    <p:sldId id="32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84DA382-ED4F-479E-9CCB-7797595CF115}">
          <p14:sldIdLst>
            <p14:sldId id="272"/>
            <p14:sldId id="301"/>
            <p14:sldId id="315"/>
            <p14:sldId id="316"/>
            <p14:sldId id="302"/>
            <p14:sldId id="304"/>
            <p14:sldId id="303"/>
            <p14:sldId id="317"/>
            <p14:sldId id="320"/>
            <p14:sldId id="308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DE1"/>
    <a:srgbClr val="92D050"/>
    <a:srgbClr val="FFFF00"/>
    <a:srgbClr val="FF0000"/>
    <a:srgbClr val="2592BD"/>
    <a:srgbClr val="1B3281"/>
    <a:srgbClr val="0072BC"/>
    <a:srgbClr val="CC66FF"/>
    <a:srgbClr val="0A55A2"/>
    <a:srgbClr val="27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79" autoAdjust="0"/>
  </p:normalViewPr>
  <p:slideViewPr>
    <p:cSldViewPr snapToGrid="0">
      <p:cViewPr varScale="1">
        <p:scale>
          <a:sx n="66" d="100"/>
          <a:sy n="66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B16D0-EA53-438B-8050-604CF797540D}" type="doc">
      <dgm:prSet loTypeId="urn:microsoft.com/office/officeart/2005/8/layout/venn2" loCatId="relationship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56A18F19-A474-4D77-8F70-904E8702319F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Рабочая программа воспитания школы</a:t>
          </a:r>
          <a:endParaRPr lang="ru-RU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6A7CF-1512-4670-B180-C0A7D632DF00}" type="parTrans" cxnId="{DF1E95D1-6C01-4E24-920A-6DC8D1282B45}">
      <dgm:prSet/>
      <dgm:spPr/>
      <dgm:t>
        <a:bodyPr/>
        <a:lstStyle/>
        <a:p>
          <a:endParaRPr lang="ru-RU"/>
        </a:p>
      </dgm:t>
    </dgm:pt>
    <dgm:pt modelId="{EEE429D1-D120-4DEB-9F2E-A30DAD886330}" type="sibTrans" cxnId="{DF1E95D1-6C01-4E24-920A-6DC8D1282B45}">
      <dgm:prSet/>
      <dgm:spPr/>
      <dgm:t>
        <a:bodyPr/>
        <a:lstStyle/>
        <a:p>
          <a:endParaRPr lang="ru-RU"/>
        </a:p>
      </dgm:t>
    </dgm:pt>
    <dgm:pt modelId="{93CF9896-8EF8-4DD8-9B64-C4B89B0F36E9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Календарный план воспитательной работы</a:t>
          </a:r>
          <a:endParaRPr lang="ru-RU" sz="1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2AFA9-1E77-4059-B59F-82C619AB8673}" type="parTrans" cxnId="{7CCF75E7-E639-4C07-8A3F-3A73BF96A5B9}">
      <dgm:prSet/>
      <dgm:spPr/>
      <dgm:t>
        <a:bodyPr/>
        <a:lstStyle/>
        <a:p>
          <a:endParaRPr lang="ru-RU"/>
        </a:p>
      </dgm:t>
    </dgm:pt>
    <dgm:pt modelId="{9885954A-AB4C-4088-9C04-A73F0DE892F9}" type="sibTrans" cxnId="{7CCF75E7-E639-4C07-8A3F-3A73BF96A5B9}">
      <dgm:prSet/>
      <dgm:spPr/>
      <dgm:t>
        <a:bodyPr/>
        <a:lstStyle/>
        <a:p>
          <a:endParaRPr lang="ru-RU"/>
        </a:p>
      </dgm:t>
    </dgm:pt>
    <dgm:pt modelId="{8A7E0FC8-36B2-47EF-B83E-2A30E4DFD0D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Центра «Точка роста»</a:t>
          </a:r>
          <a:endParaRPr lang="ru-RU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463B9-0D8A-47DE-9133-C9FF7E33A405}" type="parTrans" cxnId="{E3A76D37-D73A-489F-B790-D1DF377F953E}">
      <dgm:prSet/>
      <dgm:spPr/>
      <dgm:t>
        <a:bodyPr/>
        <a:lstStyle/>
        <a:p>
          <a:endParaRPr lang="ru-RU"/>
        </a:p>
      </dgm:t>
    </dgm:pt>
    <dgm:pt modelId="{28484768-C3A7-4578-B930-9DEEC32FA6DD}" type="sibTrans" cxnId="{E3A76D37-D73A-489F-B790-D1DF377F953E}">
      <dgm:prSet/>
      <dgm:spPr/>
      <dgm:t>
        <a:bodyPr/>
        <a:lstStyle/>
        <a:p>
          <a:endParaRPr lang="ru-RU"/>
        </a:p>
      </dgm:t>
    </dgm:pt>
    <dgm:pt modelId="{941F31A5-B102-49B1-91A0-DD3967FB42E3}" type="pres">
      <dgm:prSet presAssocID="{CC9B16D0-EA53-438B-8050-604CF797540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47419-6558-4947-B2B2-5B38D5B7672E}" type="pres">
      <dgm:prSet presAssocID="{CC9B16D0-EA53-438B-8050-604CF797540D}" presName="comp1" presStyleCnt="0"/>
      <dgm:spPr/>
      <dgm:t>
        <a:bodyPr/>
        <a:lstStyle/>
        <a:p>
          <a:endParaRPr lang="ru-RU"/>
        </a:p>
      </dgm:t>
    </dgm:pt>
    <dgm:pt modelId="{BC75D636-F071-4CDC-80AE-E05D17A59BA6}" type="pres">
      <dgm:prSet presAssocID="{CC9B16D0-EA53-438B-8050-604CF797540D}" presName="circle1" presStyleLbl="node1" presStyleIdx="0" presStyleCnt="3" custScaleX="116456"/>
      <dgm:spPr/>
      <dgm:t>
        <a:bodyPr/>
        <a:lstStyle/>
        <a:p>
          <a:endParaRPr lang="ru-RU"/>
        </a:p>
      </dgm:t>
    </dgm:pt>
    <dgm:pt modelId="{7D08C26D-08FB-45DC-B492-13D4BB4837FB}" type="pres">
      <dgm:prSet presAssocID="{CC9B16D0-EA53-438B-8050-604CF797540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895E-B3BE-4AEA-8DF3-7089D85412C8}" type="pres">
      <dgm:prSet presAssocID="{CC9B16D0-EA53-438B-8050-604CF797540D}" presName="comp2" presStyleCnt="0"/>
      <dgm:spPr/>
      <dgm:t>
        <a:bodyPr/>
        <a:lstStyle/>
        <a:p>
          <a:endParaRPr lang="ru-RU"/>
        </a:p>
      </dgm:t>
    </dgm:pt>
    <dgm:pt modelId="{31695734-B807-443E-BB12-394D02B222A4}" type="pres">
      <dgm:prSet presAssocID="{CC9B16D0-EA53-438B-8050-604CF797540D}" presName="circle2" presStyleLbl="node1" presStyleIdx="1" presStyleCnt="3" custScaleX="116697"/>
      <dgm:spPr/>
      <dgm:t>
        <a:bodyPr/>
        <a:lstStyle/>
        <a:p>
          <a:endParaRPr lang="ru-RU"/>
        </a:p>
      </dgm:t>
    </dgm:pt>
    <dgm:pt modelId="{001EFD6B-28DA-4139-8F9C-D565CF52DD1D}" type="pres">
      <dgm:prSet presAssocID="{CC9B16D0-EA53-438B-8050-604CF797540D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3E28B-44F9-410C-9F19-C015BE527B8B}" type="pres">
      <dgm:prSet presAssocID="{CC9B16D0-EA53-438B-8050-604CF797540D}" presName="comp3" presStyleCnt="0"/>
      <dgm:spPr/>
      <dgm:t>
        <a:bodyPr/>
        <a:lstStyle/>
        <a:p>
          <a:endParaRPr lang="ru-RU"/>
        </a:p>
      </dgm:t>
    </dgm:pt>
    <dgm:pt modelId="{6C671D33-81B5-4DE3-94DA-19A755666704}" type="pres">
      <dgm:prSet presAssocID="{CC9B16D0-EA53-438B-8050-604CF797540D}" presName="circle3" presStyleLbl="node1" presStyleIdx="2" presStyleCnt="3" custScaleX="111393"/>
      <dgm:spPr/>
      <dgm:t>
        <a:bodyPr/>
        <a:lstStyle/>
        <a:p>
          <a:endParaRPr lang="ru-RU"/>
        </a:p>
      </dgm:t>
    </dgm:pt>
    <dgm:pt modelId="{500400C2-C5BA-4370-B7F2-6CB59E24B50A}" type="pres">
      <dgm:prSet presAssocID="{CC9B16D0-EA53-438B-8050-604CF797540D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1E78F4-B10C-47BF-9EE2-4BC8894AA2D2}" type="presOf" srcId="{8A7E0FC8-36B2-47EF-B83E-2A30E4DFD0D0}" destId="{500400C2-C5BA-4370-B7F2-6CB59E24B50A}" srcOrd="1" destOrd="0" presId="urn:microsoft.com/office/officeart/2005/8/layout/venn2"/>
    <dgm:cxn modelId="{7CCF75E7-E639-4C07-8A3F-3A73BF96A5B9}" srcId="{CC9B16D0-EA53-438B-8050-604CF797540D}" destId="{93CF9896-8EF8-4DD8-9B64-C4B89B0F36E9}" srcOrd="1" destOrd="0" parTransId="{9362AFA9-1E77-4059-B59F-82C619AB8673}" sibTransId="{9885954A-AB4C-4088-9C04-A73F0DE892F9}"/>
    <dgm:cxn modelId="{FC8D5ADB-0CD2-458E-A398-4BC36C4B3979}" type="presOf" srcId="{8A7E0FC8-36B2-47EF-B83E-2A30E4DFD0D0}" destId="{6C671D33-81B5-4DE3-94DA-19A755666704}" srcOrd="0" destOrd="0" presId="urn:microsoft.com/office/officeart/2005/8/layout/venn2"/>
    <dgm:cxn modelId="{9EDD0D71-283D-4CBA-9693-6C6BA136B298}" type="presOf" srcId="{CC9B16D0-EA53-438B-8050-604CF797540D}" destId="{941F31A5-B102-49B1-91A0-DD3967FB42E3}" srcOrd="0" destOrd="0" presId="urn:microsoft.com/office/officeart/2005/8/layout/venn2"/>
    <dgm:cxn modelId="{DF1E95D1-6C01-4E24-920A-6DC8D1282B45}" srcId="{CC9B16D0-EA53-438B-8050-604CF797540D}" destId="{56A18F19-A474-4D77-8F70-904E8702319F}" srcOrd="0" destOrd="0" parTransId="{E126A7CF-1512-4670-B180-C0A7D632DF00}" sibTransId="{EEE429D1-D120-4DEB-9F2E-A30DAD886330}"/>
    <dgm:cxn modelId="{21623CD9-AA0F-4738-B3C7-E0424AF87860}" type="presOf" srcId="{56A18F19-A474-4D77-8F70-904E8702319F}" destId="{7D08C26D-08FB-45DC-B492-13D4BB4837FB}" srcOrd="1" destOrd="0" presId="urn:microsoft.com/office/officeart/2005/8/layout/venn2"/>
    <dgm:cxn modelId="{F10CBA4C-B4E7-416A-8449-23180DC4EACC}" type="presOf" srcId="{93CF9896-8EF8-4DD8-9B64-C4B89B0F36E9}" destId="{001EFD6B-28DA-4139-8F9C-D565CF52DD1D}" srcOrd="1" destOrd="0" presId="urn:microsoft.com/office/officeart/2005/8/layout/venn2"/>
    <dgm:cxn modelId="{E3A76D37-D73A-489F-B790-D1DF377F953E}" srcId="{CC9B16D0-EA53-438B-8050-604CF797540D}" destId="{8A7E0FC8-36B2-47EF-B83E-2A30E4DFD0D0}" srcOrd="2" destOrd="0" parTransId="{690463B9-0D8A-47DE-9133-C9FF7E33A405}" sibTransId="{28484768-C3A7-4578-B930-9DEEC32FA6DD}"/>
    <dgm:cxn modelId="{575A97C3-D5C4-4D80-84DD-A5CB45BC9456}" type="presOf" srcId="{93CF9896-8EF8-4DD8-9B64-C4B89B0F36E9}" destId="{31695734-B807-443E-BB12-394D02B222A4}" srcOrd="0" destOrd="0" presId="urn:microsoft.com/office/officeart/2005/8/layout/venn2"/>
    <dgm:cxn modelId="{ACCD172A-3E6B-488E-B575-7BD20137C9A1}" type="presOf" srcId="{56A18F19-A474-4D77-8F70-904E8702319F}" destId="{BC75D636-F071-4CDC-80AE-E05D17A59BA6}" srcOrd="0" destOrd="0" presId="urn:microsoft.com/office/officeart/2005/8/layout/venn2"/>
    <dgm:cxn modelId="{859FBC50-909E-4106-86AB-FB24A40FE176}" type="presParOf" srcId="{941F31A5-B102-49B1-91A0-DD3967FB42E3}" destId="{F2847419-6558-4947-B2B2-5B38D5B7672E}" srcOrd="0" destOrd="0" presId="urn:microsoft.com/office/officeart/2005/8/layout/venn2"/>
    <dgm:cxn modelId="{F71D9E43-7779-4057-A748-67D1CD40DDAD}" type="presParOf" srcId="{F2847419-6558-4947-B2B2-5B38D5B7672E}" destId="{BC75D636-F071-4CDC-80AE-E05D17A59BA6}" srcOrd="0" destOrd="0" presId="urn:microsoft.com/office/officeart/2005/8/layout/venn2"/>
    <dgm:cxn modelId="{DD5447BF-D74C-4F27-B098-9CE5B9E2121F}" type="presParOf" srcId="{F2847419-6558-4947-B2B2-5B38D5B7672E}" destId="{7D08C26D-08FB-45DC-B492-13D4BB4837FB}" srcOrd="1" destOrd="0" presId="urn:microsoft.com/office/officeart/2005/8/layout/venn2"/>
    <dgm:cxn modelId="{A6B326BB-441C-4A82-9101-D4335CE3DE6E}" type="presParOf" srcId="{941F31A5-B102-49B1-91A0-DD3967FB42E3}" destId="{8D2F895E-B3BE-4AEA-8DF3-7089D85412C8}" srcOrd="1" destOrd="0" presId="urn:microsoft.com/office/officeart/2005/8/layout/venn2"/>
    <dgm:cxn modelId="{1CCE1526-95D3-434C-B866-6DF645C80022}" type="presParOf" srcId="{8D2F895E-B3BE-4AEA-8DF3-7089D85412C8}" destId="{31695734-B807-443E-BB12-394D02B222A4}" srcOrd="0" destOrd="0" presId="urn:microsoft.com/office/officeart/2005/8/layout/venn2"/>
    <dgm:cxn modelId="{CDDAC8E4-02AA-40F5-AAC3-AF2C26BCF25F}" type="presParOf" srcId="{8D2F895E-B3BE-4AEA-8DF3-7089D85412C8}" destId="{001EFD6B-28DA-4139-8F9C-D565CF52DD1D}" srcOrd="1" destOrd="0" presId="urn:microsoft.com/office/officeart/2005/8/layout/venn2"/>
    <dgm:cxn modelId="{FA717B24-6525-4BE5-AC53-1CE7ADC2BC5B}" type="presParOf" srcId="{941F31A5-B102-49B1-91A0-DD3967FB42E3}" destId="{B053E28B-44F9-410C-9F19-C015BE527B8B}" srcOrd="2" destOrd="0" presId="urn:microsoft.com/office/officeart/2005/8/layout/venn2"/>
    <dgm:cxn modelId="{8941CC99-F70F-400B-972D-F58B6E265288}" type="presParOf" srcId="{B053E28B-44F9-410C-9F19-C015BE527B8B}" destId="{6C671D33-81B5-4DE3-94DA-19A755666704}" srcOrd="0" destOrd="0" presId="urn:microsoft.com/office/officeart/2005/8/layout/venn2"/>
    <dgm:cxn modelId="{573E0C78-690B-40E5-9E39-F79A21149523}" type="presParOf" srcId="{B053E28B-44F9-410C-9F19-C015BE527B8B}" destId="{500400C2-C5BA-4370-B7F2-6CB59E24B50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D636-F071-4CDC-80AE-E05D17A59BA6}">
      <dsp:nvSpPr>
        <dsp:cNvPr id="0" name=""/>
        <dsp:cNvSpPr/>
      </dsp:nvSpPr>
      <dsp:spPr>
        <a:xfrm>
          <a:off x="-236798" y="709003"/>
          <a:ext cx="3351550" cy="2877954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Рабочая программа воспитания школы</a:t>
          </a:r>
          <a:endParaRPr lang="ru-RU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3293" y="852901"/>
        <a:ext cx="1171366" cy="431693"/>
      </dsp:txXfrm>
    </dsp:sp>
    <dsp:sp modelId="{31695734-B807-443E-BB12-394D02B222A4}">
      <dsp:nvSpPr>
        <dsp:cNvPr id="0" name=""/>
        <dsp:cNvSpPr/>
      </dsp:nvSpPr>
      <dsp:spPr>
        <a:xfrm>
          <a:off x="179544" y="1428492"/>
          <a:ext cx="2518864" cy="2158465"/>
        </a:xfrm>
        <a:prstGeom prst="ellipse">
          <a:avLst/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Календарный план воспитательной работы</a:t>
          </a:r>
          <a:endParaRPr lang="ru-RU" sz="1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2081" y="1563396"/>
        <a:ext cx="1173790" cy="404712"/>
      </dsp:txXfrm>
    </dsp:sp>
    <dsp:sp modelId="{6C671D33-81B5-4DE3-94DA-19A755666704}">
      <dsp:nvSpPr>
        <dsp:cNvPr id="0" name=""/>
        <dsp:cNvSpPr/>
      </dsp:nvSpPr>
      <dsp:spPr>
        <a:xfrm>
          <a:off x="637517" y="2147981"/>
          <a:ext cx="1602919" cy="1438977"/>
        </a:xfrm>
        <a:prstGeom prst="ellipse">
          <a:avLst/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Центра «Точка роста»</a:t>
          </a:r>
          <a:endParaRPr lang="ru-RU" sz="1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2259" y="2507725"/>
        <a:ext cx="1133435" cy="719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17.08.2022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6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4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81233-8C31-4EE4-B6F6-9CD892C8F2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5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2ECF8FE-2A36-4EC2-8D7C-B82835C18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0791" t="11291" r="44484" b="17190"/>
          <a:stretch/>
        </p:blipFill>
        <p:spPr>
          <a:xfrm>
            <a:off x="10756669" y="3923969"/>
            <a:ext cx="1435331" cy="293403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5AA1B8-2D0F-4912-BD5F-8DCA584F497F}"/>
              </a:ext>
            </a:extLst>
          </p:cNvPr>
          <p:cNvSpPr/>
          <p:nvPr userDrawn="1"/>
        </p:nvSpPr>
        <p:spPr>
          <a:xfrm>
            <a:off x="2161309" y="0"/>
            <a:ext cx="10030691" cy="1745673"/>
          </a:xfrm>
          <a:prstGeom prst="rect">
            <a:avLst/>
          </a:prstGeom>
          <a:gradFill flip="none" rotWithShape="1">
            <a:gsLst>
              <a:gs pos="9000">
                <a:srgbClr val="B9E1F1"/>
              </a:gs>
              <a:gs pos="43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675942-5579-42B8-8291-107FEA6C1D45}"/>
              </a:ext>
            </a:extLst>
          </p:cNvPr>
          <p:cNvSpPr/>
          <p:nvPr userDrawn="1"/>
        </p:nvSpPr>
        <p:spPr>
          <a:xfrm rot="10800000">
            <a:off x="-1" y="5453148"/>
            <a:ext cx="10030691" cy="1404851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85000"/>
                </a:schemeClr>
              </a:gs>
              <a:gs pos="43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445111" y="5739264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b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41E7FC-B1AD-475D-B4F8-3EE67EF2D3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7" t="34336" r="63761" b="32618"/>
          <a:stretch/>
        </p:blipFill>
        <p:spPr>
          <a:xfrm>
            <a:off x="10756669" y="250536"/>
            <a:ext cx="1308100" cy="11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2EFF06-94C5-43C5-A18B-1AE682A06BC4}"/>
              </a:ext>
            </a:extLst>
          </p:cNvPr>
          <p:cNvSpPr/>
          <p:nvPr userDrawn="1"/>
        </p:nvSpPr>
        <p:spPr>
          <a:xfrm>
            <a:off x="2161309" y="0"/>
            <a:ext cx="10030691" cy="3640975"/>
          </a:xfrm>
          <a:prstGeom prst="rect">
            <a:avLst/>
          </a:prstGeom>
          <a:gradFill flip="none" rotWithShape="1">
            <a:gsLst>
              <a:gs pos="9000">
                <a:srgbClr val="B9E1F1"/>
              </a:gs>
              <a:gs pos="43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CDE0AB-7F85-4BBF-8501-54B3F8C859D6}"/>
              </a:ext>
            </a:extLst>
          </p:cNvPr>
          <p:cNvSpPr/>
          <p:nvPr userDrawn="1"/>
        </p:nvSpPr>
        <p:spPr>
          <a:xfrm rot="10800000">
            <a:off x="0" y="3217025"/>
            <a:ext cx="10030691" cy="3640975"/>
          </a:xfrm>
          <a:prstGeom prst="rect">
            <a:avLst/>
          </a:prstGeom>
          <a:gradFill flip="none" rotWithShape="1">
            <a:gsLst>
              <a:gs pos="9000">
                <a:schemeClr val="bg1">
                  <a:lumMod val="85000"/>
                </a:schemeClr>
              </a:gs>
              <a:gs pos="43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t.me/TR_metod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mpcenter.ru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640656" y="2314365"/>
            <a:ext cx="870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lnSpc>
                <a:spcPct val="80000"/>
              </a:lnSpc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Общие подходы к созданию</a:t>
            </a:r>
          </a:p>
          <a:p>
            <a:pPr defTabSz="844083">
              <a:lnSpc>
                <a:spcPct val="80000"/>
              </a:lnSpc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функционированию</a:t>
            </a:r>
          </a:p>
          <a:p>
            <a:pPr defTabSz="844083">
              <a:lnSpc>
                <a:spcPct val="80000"/>
              </a:lnSpc>
            </a:pP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центров «Точка роста»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4CAE9E-BF8C-4ABD-873F-374142A2D1BB}"/>
              </a:ext>
            </a:extLst>
          </p:cNvPr>
          <p:cNvSpPr/>
          <p:nvPr/>
        </p:nvSpPr>
        <p:spPr>
          <a:xfrm>
            <a:off x="640656" y="4925223"/>
            <a:ext cx="9107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Перепечина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Юлия Сергеевна,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лавный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специалист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отдела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методологического сопровождения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проектов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сфере общего и дополнительного образования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ФГАУ "Центр просветительских инициатив Министерства просвещения Российской Федерации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"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9DC05D-6AE4-4F77-B5FC-DD949F5A4D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0791" t="11291" r="44398" b="17190"/>
          <a:stretch/>
        </p:blipFill>
        <p:spPr>
          <a:xfrm>
            <a:off x="8964529" y="399813"/>
            <a:ext cx="3240456" cy="66007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6E8FC1-29D3-4BD4-A087-C715542503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6" r="48401" b="87879"/>
          <a:stretch/>
        </p:blipFill>
        <p:spPr>
          <a:xfrm>
            <a:off x="6251884" y="399813"/>
            <a:ext cx="174172" cy="11217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231F29-B743-4184-B7BC-4FA93207D5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2"/>
          <a:stretch/>
        </p:blipFill>
        <p:spPr>
          <a:xfrm>
            <a:off x="369092" y="399813"/>
            <a:ext cx="5590040" cy="11217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70" y="399813"/>
            <a:ext cx="3007457" cy="11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00219"/>
              </p:ext>
            </p:extLst>
          </p:nvPr>
        </p:nvGraphicFramePr>
        <p:xfrm>
          <a:off x="347441" y="1627467"/>
          <a:ext cx="7179515" cy="4677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79515">
                  <a:extLst>
                    <a:ext uri="{9D8B030D-6E8A-4147-A177-3AD203B41FA5}">
                      <a16:colId xmlns:a16="http://schemas.microsoft.com/office/drawing/2014/main" val="1304405839"/>
                    </a:ext>
                  </a:extLst>
                </a:gridCol>
              </a:tblGrid>
              <a:tr h="46770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Дополнительные общеразвивающие программы:</a:t>
                      </a:r>
                    </a:p>
                    <a:p>
                      <a:pPr marL="0" indent="-45720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AutoNum type="arabicPeriod"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Формируются с учетом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п. 9 ст. 2 Федерального закона от 29.12.2012 № 273-ФЗ «Об образовании в Российской Федерации»;</a:t>
                      </a:r>
                    </a:p>
                    <a:p>
                      <a:pPr marL="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Учитывается Приказ Минпросвещения России от 9 ноября 2018 года №</a:t>
                      </a:r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196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«Об утверждении Порядка организации и осуществления образовательной деятельности по дополнительным общеобразовательным программам»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Письмо Минобрнауки России от 18.11.2015 № 09-3242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«О направлении информации» (вместе с «Методическими рекомендациями по проектированию дополнительных общеразвивающих программ (включая разноуровневые программы)»)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9392088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47441" y="312855"/>
            <a:ext cx="944418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 на базе </a:t>
            </a:r>
          </a:p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ентров </a:t>
            </a: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</a:p>
        </p:txBody>
      </p:sp>
    </p:spTree>
    <p:extLst>
      <p:ext uri="{BB962C8B-B14F-4D97-AF65-F5344CB8AC3E}">
        <p14:creationId xmlns:p14="http://schemas.microsoft.com/office/powerpoint/2010/main" val="41678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47441" y="312855"/>
            <a:ext cx="944418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деятельности</a:t>
            </a:r>
            <a:endParaRPr lang="ru-RU" sz="30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ентров </a:t>
            </a: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4418725"/>
              </p:ext>
            </p:extLst>
          </p:nvPr>
        </p:nvGraphicFramePr>
        <p:xfrm>
          <a:off x="7526956" y="2018211"/>
          <a:ext cx="2877954" cy="429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7440" y="1646790"/>
            <a:ext cx="71795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План Центра «Точка роста» также может включать мероприятия по следующим направлениям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обучающихся в мероприятиях муниципального, регионального, всероссийского уровня (конкурсы, олимпиады, научно-практические конференции, защита проектов и 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Участие педагогических работников в различных мероприятиях (обмен опытом, демонстрация эффективных практик, повышение квалификации и пр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проектной и профориентационной деятельности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 (законными представителями), информационные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кампании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BDE1"/>
              </a:buClr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4BDE1"/>
              </a:buClr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учетом комплексного плана мероприятий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организационно-методической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сущностей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3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340242" y="192506"/>
            <a:ext cx="10213458" cy="10825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«Точка роста»</a:t>
            </a:r>
          </a:p>
          <a:p>
            <a:pPr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Краснодарском крае </a:t>
            </a:r>
            <a:endParaRPr lang="ru-RU" sz="3000" b="1" dirty="0">
              <a:solidFill>
                <a:srgbClr val="64BD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242" y="1626622"/>
            <a:ext cx="1007966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195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центров цифрового и гуманитарного профилей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создано в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2019 - 2020 гг.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134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центра естественно-научной и технологической направленностей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создано в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2021 г.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endParaRPr lang="ru-R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136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центров естественно-научной и технологической направленностей 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создаются в 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2022 г</a:t>
            </a: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ru-RU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8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340242" y="192506"/>
            <a:ext cx="10213458" cy="10825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создания</a:t>
            </a:r>
          </a:p>
          <a:p>
            <a:pPr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242" y="1626622"/>
            <a:ext cx="1007966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повышения качества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общеобразовательных организациях, расположенных в сельской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местности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малых городах, расширения возможностей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в освоении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предметов естественно-научной и технологической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направленностей,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естественно-научной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технической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направленностей, 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также для практической отработки учебного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материала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учебным предметам «Физика», «Химия», «Биология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»*.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* «Информатика», «Основы безопасности жизнедеятельности», «Технология»</a:t>
            </a:r>
          </a:p>
          <a:p>
            <a:pPr lvl="0">
              <a:spcBef>
                <a:spcPts val="600"/>
              </a:spcBef>
              <a:buClr>
                <a:srgbClr val="64BDE1"/>
              </a:buClr>
              <a:buSzPct val="100000"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ля центров, созданных в 2019 – 2020 гг.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9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6CE09F5-22DB-45E3-96BE-398488A37E3B}"/>
              </a:ext>
            </a:extLst>
          </p:cNvPr>
          <p:cNvSpPr txBox="1">
            <a:spLocks/>
          </p:cNvSpPr>
          <p:nvPr/>
        </p:nvSpPr>
        <p:spPr>
          <a:xfrm>
            <a:off x="340242" y="192506"/>
            <a:ext cx="10213458" cy="108254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создания</a:t>
            </a:r>
          </a:p>
          <a:p>
            <a:pPr algn="l">
              <a:defRPr/>
            </a:pP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«Точка роста»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>
          <a:xfrm>
            <a:off x="3960928" y="1619195"/>
            <a:ext cx="3490613" cy="261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8"/>
          <a:stretch/>
        </p:blipFill>
        <p:spPr>
          <a:xfrm>
            <a:off x="3960928" y="4334543"/>
            <a:ext cx="3490613" cy="2331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4337263"/>
            <a:ext cx="3492766" cy="2328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1619195"/>
            <a:ext cx="3492766" cy="26195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79461" y="1619195"/>
            <a:ext cx="334521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Оборудование и расходные материалы</a:t>
            </a: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Помещения и пространства</a:t>
            </a: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Кадры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Образовательные программы основного общего образования и внеурочной деятельности</a:t>
            </a: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Дополнительные общеобразовательные программы</a:t>
            </a:r>
          </a:p>
          <a:p>
            <a:pPr marL="342900" lvl="0" indent="-342900">
              <a:spcBef>
                <a:spcPts val="600"/>
              </a:spcBef>
              <a:buClr>
                <a:srgbClr val="64BDE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План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771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36884" y="455204"/>
            <a:ext cx="10077651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844083">
              <a:spcBef>
                <a:spcPct val="0"/>
              </a:spcBef>
              <a:buNone/>
              <a:defRPr sz="3000" b="1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Основной информационно-методический канал </a:t>
            </a:r>
            <a:br>
              <a:rPr lang="ru-RU" dirty="0"/>
            </a:br>
            <a:r>
              <a:rPr lang="ru-RU" dirty="0"/>
              <a:t>по вопросам создания и функционирования центров «Точка роста»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EF4F38F-8D28-4C07-80FA-BB0A320FB139}"/>
              </a:ext>
            </a:extLst>
          </p:cNvPr>
          <p:cNvSpPr txBox="1">
            <a:spLocks/>
          </p:cNvSpPr>
          <p:nvPr/>
        </p:nvSpPr>
        <p:spPr>
          <a:xfrm>
            <a:off x="336884" y="1992428"/>
            <a:ext cx="6487428" cy="431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Вопросы создания центров естественно-научной и технологической направленностей «Точка роста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Вопросы формирования необходимого комплекса условий (нормативных, кадровых и т.д.) функционирования центра «Точка роста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Освещение вопросов реализации национального проекта «Образование»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Рассмотрение практик и подходов к организации образовательной деятельности общеобразовательных организаций с использованием ресурсов центров «Точка роста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Систематизация и размещение материалов информационно-методических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Анонсирование </a:t>
            </a:r>
            <a:r>
              <a:rPr kumimoji="0" lang="ru-R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семинаров и иных мероприятий.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92389"/>
              </p:ext>
            </p:extLst>
          </p:nvPr>
        </p:nvGraphicFramePr>
        <p:xfrm>
          <a:off x="6824311" y="2200099"/>
          <a:ext cx="3590223" cy="362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0223">
                  <a:extLst>
                    <a:ext uri="{9D8B030D-6E8A-4147-A177-3AD203B41FA5}">
                      <a16:colId xmlns:a16="http://schemas.microsoft.com/office/drawing/2014/main" val="3554424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t.me/TR_metod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257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11" y="2770673"/>
            <a:ext cx="3590223" cy="35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36884" y="455204"/>
            <a:ext cx="10077651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844083">
              <a:spcBef>
                <a:spcPct val="0"/>
              </a:spcBef>
              <a:buNone/>
              <a:defRPr sz="3000" b="1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Официальный сайт</a:t>
            </a:r>
          </a:p>
          <a:p>
            <a:r>
              <a:rPr lang="ru-RU" dirty="0" smtClean="0"/>
              <a:t>Центра просветительских инициатив</a:t>
            </a:r>
          </a:p>
          <a:p>
            <a:r>
              <a:rPr lang="ru-RU" dirty="0" smtClean="0"/>
              <a:t>Минпросвещения России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EF4F38F-8D28-4C07-80FA-BB0A320FB139}"/>
              </a:ext>
            </a:extLst>
          </p:cNvPr>
          <p:cNvSpPr txBox="1">
            <a:spLocks/>
          </p:cNvSpPr>
          <p:nvPr/>
        </p:nvSpPr>
        <p:spPr>
          <a:xfrm>
            <a:off x="336884" y="1992428"/>
            <a:ext cx="6487428" cy="431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Специальный раздел </a:t>
            </a: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«Национальный проект «Образование», включающий в себя информацию о проекте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ключевых результатах и планировании деятельности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актуальных документов, в том числе по созданию и функционированию центров образования естественно-научной и технологической направленностей «Точка роста»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4BD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Методические пособия по реализации образовательных программ естественно-научной и технологической направленностей по биологии,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физики, химии с использованием оборудования центра «Точка роста»</a:t>
            </a:r>
          </a:p>
          <a:p>
            <a:pPr>
              <a:buClr>
                <a:srgbClr val="64BDE1"/>
              </a:buClr>
              <a:defRPr/>
            </a:pPr>
            <a:r>
              <a:rPr lang="ru-RU" sz="18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пособия по реализации образовательных программ по предметам «информатика», «основы безопасности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жизнедеятельности»</a:t>
            </a:r>
            <a:r>
              <a:rPr lang="ru-RU" sz="18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«технология» с использованием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центра «Точка роста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66688"/>
              </p:ext>
            </p:extLst>
          </p:nvPr>
        </p:nvGraphicFramePr>
        <p:xfrm>
          <a:off x="6824310" y="2171924"/>
          <a:ext cx="3590223" cy="391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0223">
                  <a:extLst>
                    <a:ext uri="{9D8B030D-6E8A-4147-A177-3AD203B41FA5}">
                      <a16:colId xmlns:a16="http://schemas.microsoft.com/office/drawing/2014/main" val="3554424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https://mpcenter.ru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/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2575"/>
                  </a:ext>
                </a:extLst>
              </a:tr>
            </a:tbl>
          </a:graphicData>
        </a:graphic>
      </p:graphicFrame>
      <p:pic>
        <p:nvPicPr>
          <p:cNvPr id="1026" name="Picture 2" descr="http://qrcoder.ru/code/?https%3A%2F%2Fmpcenter.ru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10" y="2714322"/>
            <a:ext cx="3590223" cy="359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0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42900" y="335756"/>
            <a:ext cx="9312916" cy="9232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844083">
              <a:spcBef>
                <a:spcPct val="0"/>
              </a:spcBef>
              <a:buNone/>
              <a:defRPr sz="3000" b="1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Центры «Точка роста»: </a:t>
            </a:r>
          </a:p>
          <a:p>
            <a:r>
              <a:rPr lang="ru-RU" dirty="0"/>
              <a:t>методические рекомендации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040851"/>
              </p:ext>
            </p:extLst>
          </p:nvPr>
        </p:nvGraphicFramePr>
        <p:xfrm>
          <a:off x="342900" y="2002053"/>
          <a:ext cx="10071635" cy="4356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52275">
                  <a:extLst>
                    <a:ext uri="{9D8B030D-6E8A-4147-A177-3AD203B41FA5}">
                      <a16:colId xmlns:a16="http://schemas.microsoft.com/office/drawing/2014/main" val="1840528572"/>
                    </a:ext>
                  </a:extLst>
                </a:gridCol>
                <a:gridCol w="5019360">
                  <a:extLst>
                    <a:ext uri="{9D8B030D-6E8A-4147-A177-3AD203B41FA5}">
                      <a16:colId xmlns:a16="http://schemas.microsoft.com/office/drawing/2014/main" val="1287865552"/>
                    </a:ext>
                  </a:extLst>
                </a:gridCol>
              </a:tblGrid>
              <a:tr h="27913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Центры «Точка роста»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Центры «Точка роста» 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317823"/>
                  </a:ext>
                </a:extLst>
              </a:tr>
              <a:tr h="34419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SzTx/>
                        <a:buNone/>
                        <a:defRPr sz="2400"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SzTx/>
                        <a:buNone/>
                        <a:defRPr sz="2400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созданию региональной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SzTx/>
                        <a:buNone/>
                        <a:defRPr sz="2400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цифрового и гуманитарного профилей «Точка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роста»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SzTx/>
                        <a:buNone/>
                        <a:defRPr sz="2400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базе общеобразовательных организаций сельской местности и малых городов (утверждены Минпросвещения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SzTx/>
                        <a:buNone/>
                        <a:defRPr sz="2400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25.06.2020 №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ВБ-174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/04-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вн)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созданию и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функционированию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естественно-научной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технологической направленностей,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направленные п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исьмом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Министерства просвещения 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31.05.2022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ТВ-977/02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04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2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47440" y="5967272"/>
            <a:ext cx="10076720" cy="721894"/>
          </a:xfrm>
          <a:prstGeom prst="rect">
            <a:avLst/>
          </a:prstGeom>
          <a:solidFill>
            <a:srgbClr val="64BDE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 kumimoji="0" sz="200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Дополнительные общеразвивающие </a:t>
            </a:r>
            <a:r>
              <a:rPr lang="ru-RU" dirty="0" smtClean="0"/>
              <a:t>программы</a:t>
            </a:r>
          </a:p>
          <a:p>
            <a:r>
              <a:rPr lang="ru-RU" dirty="0" smtClean="0"/>
              <a:t>естественно-научной </a:t>
            </a:r>
            <a:r>
              <a:rPr lang="ru-RU" dirty="0"/>
              <a:t>и </a:t>
            </a:r>
            <a:r>
              <a:rPr lang="ru-RU" dirty="0" smtClean="0"/>
              <a:t>технической </a:t>
            </a:r>
            <a:r>
              <a:rPr lang="ru-RU" dirty="0"/>
              <a:t>направленностей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47441" y="312855"/>
            <a:ext cx="944418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 на базе </a:t>
            </a:r>
          </a:p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ентров </a:t>
            </a: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47440" y="1635782"/>
            <a:ext cx="10076720" cy="3966122"/>
          </a:xfrm>
          <a:prstGeom prst="rect">
            <a:avLst/>
          </a:prstGeom>
          <a:solidFill>
            <a:srgbClr val="64BDE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Образовательные программы начального, </a:t>
            </a:r>
            <a:r>
              <a:rPr kumimoji="0" lang="ru-RU" sz="20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основного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среднего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общего образования</a:t>
            </a:r>
            <a:endParaRPr lang="ru-RU" sz="1800" dirty="0">
              <a:latin typeface="Calibri" panose="020F0502020204030204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262855"/>
              </p:ext>
            </p:extLst>
          </p:nvPr>
        </p:nvGraphicFramePr>
        <p:xfrm>
          <a:off x="448040" y="2367815"/>
          <a:ext cx="9875520" cy="3135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11073860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466196636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1754941528"/>
                    </a:ext>
                  </a:extLst>
                </a:gridCol>
              </a:tblGrid>
              <a:tr h="4048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план 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внеурочной деятельности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79254"/>
                  </a:ext>
                </a:extLst>
              </a:tr>
              <a:tr h="2495636">
                <a:tc>
                  <a:txBody>
                    <a:bodyPr/>
                    <a:lstStyle/>
                    <a:p>
                      <a:pPr lvl="0" rtl="0"/>
                      <a:r>
                        <a:rPr lang="ru-RU" sz="1600" dirty="0" smtClean="0"/>
                        <a:t>учебные предметы, курсы, модули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(обязательно – «Физика», «Химия», «Биология»)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ru-RU" sz="1600" dirty="0" smtClean="0"/>
                        <a:t>учебные предметы  естественно-научной и технологической направленностей из части учебного плана, формируемого участниками образовательных отношений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ru-RU" sz="1600" dirty="0" smtClean="0"/>
                        <a:t>не менее 1/3 объема внеурочной деятельности естественно-научной и технологической направленностей</a:t>
                      </a:r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80598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385800" y="5591900"/>
            <a:ext cx="69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46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45842"/>
              </p:ext>
            </p:extLst>
          </p:nvPr>
        </p:nvGraphicFramePr>
        <p:xfrm>
          <a:off x="347440" y="1630830"/>
          <a:ext cx="7189141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9141">
                  <a:extLst>
                    <a:ext uri="{9D8B030D-6E8A-4147-A177-3AD203B41FA5}">
                      <a16:colId xmlns:a16="http://schemas.microsoft.com/office/drawing/2014/main" val="1473792236"/>
                    </a:ext>
                  </a:extLst>
                </a:gridCol>
              </a:tblGrid>
              <a:tr h="303368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программы учебных предметов, учебных курсов (в том числе внеурочной деятельности)</a:t>
                      </a:r>
                      <a:r>
                        <a:rPr lang="ru-RU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должны включать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Содержание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учебного предмета, учебного курса (в том числе внеурочной деятельности), учебного модуля;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Планируемые результаты 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освоения учебного предмета, учебного курса (в том числе внеурочной деятельности), учебного модуля;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Тематическое 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программы учебных курсов внеурочной деятельности также должны содержать указание на 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 проведения 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занятий</a:t>
                      </a:r>
                      <a:r>
                        <a:rPr lang="ru-RU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9208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36581" y="1997266"/>
            <a:ext cx="2877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Примерные рабочие программы по предметам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edsoo.ru/Primernie_rabochie_progra.htm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581" y="3434900"/>
            <a:ext cx="2877953" cy="287795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A0454AF-6356-417B-9AA7-267228FDA057}"/>
              </a:ext>
            </a:extLst>
          </p:cNvPr>
          <p:cNvSpPr txBox="1">
            <a:spLocks/>
          </p:cNvSpPr>
          <p:nvPr/>
        </p:nvSpPr>
        <p:spPr>
          <a:xfrm>
            <a:off x="347441" y="312855"/>
            <a:ext cx="944418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деятельность на базе </a:t>
            </a:r>
          </a:p>
          <a:p>
            <a:pPr lvl="0" algn="l">
              <a:defRPr/>
            </a:pP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ru-RU" sz="3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ентров </a:t>
            </a:r>
            <a:r>
              <a:rPr lang="ru-RU" sz="3000" b="1" dirty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</a:p>
        </p:txBody>
      </p:sp>
    </p:spTree>
    <p:extLst>
      <p:ext uri="{BB962C8B-B14F-4D97-AF65-F5344CB8AC3E}">
        <p14:creationId xmlns:p14="http://schemas.microsoft.com/office/powerpoint/2010/main" val="429190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887</Words>
  <Application>Microsoft Office PowerPoint</Application>
  <PresentationFormat>Широкоэкранный</PresentationFormat>
  <Paragraphs>112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</cp:lastModifiedBy>
  <cp:revision>169</cp:revision>
  <dcterms:created xsi:type="dcterms:W3CDTF">2020-06-08T21:27:38Z</dcterms:created>
  <dcterms:modified xsi:type="dcterms:W3CDTF">2022-08-17T15:58:34Z</dcterms:modified>
</cp:coreProperties>
</file>