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75" r:id="rId2"/>
  </p:sldMasterIdLst>
  <p:notesMasterIdLst>
    <p:notesMasterId r:id="rId15"/>
  </p:notesMasterIdLst>
  <p:sldIdLst>
    <p:sldId id="497" r:id="rId3"/>
    <p:sldId id="509" r:id="rId4"/>
    <p:sldId id="517" r:id="rId5"/>
    <p:sldId id="508" r:id="rId6"/>
    <p:sldId id="512" r:id="rId7"/>
    <p:sldId id="507" r:id="rId8"/>
    <p:sldId id="514" r:id="rId9"/>
    <p:sldId id="513" r:id="rId10"/>
    <p:sldId id="515" r:id="rId11"/>
    <p:sldId id="510" r:id="rId12"/>
    <p:sldId id="511" r:id="rId13"/>
    <p:sldId id="504" r:id="rId14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C3B"/>
    <a:srgbClr val="CCECFF"/>
    <a:srgbClr val="D0D8E8"/>
    <a:srgbClr val="6600CC"/>
    <a:srgbClr val="EDF2F5"/>
    <a:srgbClr val="FFFFFF"/>
    <a:srgbClr val="FFC1C1"/>
    <a:srgbClr val="78BEE8"/>
    <a:srgbClr val="8CC5EA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6404" autoAdjust="0"/>
  </p:normalViewPr>
  <p:slideViewPr>
    <p:cSldViewPr snapToGrid="0">
      <p:cViewPr varScale="1">
        <p:scale>
          <a:sx n="113" d="100"/>
          <a:sy n="113" d="100"/>
        </p:scale>
        <p:origin x="9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03712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 userDrawn="1"/>
        </p:nvSpPr>
        <p:spPr>
          <a:xfrm>
            <a:off x="410232" y="32042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7" name="Блок-схема: данные 16"/>
          <p:cNvSpPr/>
          <p:nvPr userDrawn="1"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8" name="Блок-схема: данные 17"/>
          <p:cNvSpPr/>
          <p:nvPr userDrawn="1"/>
        </p:nvSpPr>
        <p:spPr>
          <a:xfrm>
            <a:off x="10157048" y="6539746"/>
            <a:ext cx="2034956" cy="31825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9" name="Блок-схема: данные 18"/>
          <p:cNvSpPr/>
          <p:nvPr userDrawn="1"/>
        </p:nvSpPr>
        <p:spPr>
          <a:xfrm>
            <a:off x="10045492" y="6453336"/>
            <a:ext cx="920526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0" name="Блок-схема: данные 19"/>
          <p:cNvSpPr/>
          <p:nvPr userDrawn="1"/>
        </p:nvSpPr>
        <p:spPr>
          <a:xfrm>
            <a:off x="1488470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2" name="Блок-схема: данные 21"/>
          <p:cNvSpPr/>
          <p:nvPr userDrawn="1"/>
        </p:nvSpPr>
        <p:spPr>
          <a:xfrm>
            <a:off x="9840418" y="19853"/>
            <a:ext cx="1679510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3" name="Блок-схема: данные 22"/>
          <p:cNvSpPr/>
          <p:nvPr userDrawn="1"/>
        </p:nvSpPr>
        <p:spPr>
          <a:xfrm>
            <a:off x="10357986" y="5429"/>
            <a:ext cx="1594667" cy="1004106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1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9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9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7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2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8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1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7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8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91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83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36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73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45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5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ub.iro23.ru/" TargetMode="External"/><Relationship Id="rId4" Type="http://schemas.openxmlformats.org/officeDocument/2006/relationships/hyperlink" Target="mailto:mp@iro23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10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36" y="76200"/>
            <a:ext cx="2359197" cy="9101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2668" y="508000"/>
            <a:ext cx="9245600" cy="3335867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индивидуальных образовательных маршрутов педагогических работников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664199" y="4275667"/>
            <a:ext cx="3609803" cy="204893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Чувирова Наталия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 заместитель руководителя ЦНППМ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Мулюкова Валерия Алексеевна, методист ЦНППМ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87" y="365760"/>
            <a:ext cx="10911840" cy="46551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индивидуальных образовательных маршрутов, разработанных в 2022 году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5" y="1113905"/>
            <a:ext cx="5244433" cy="5270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1113905"/>
            <a:ext cx="5494713" cy="52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58189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индивидуальных образовательных маршрутов,  присланных территориальными методическими службами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250071"/>
              </p:ext>
            </p:extLst>
          </p:nvPr>
        </p:nvGraphicFramePr>
        <p:xfrm>
          <a:off x="1080654" y="1080665"/>
          <a:ext cx="4538750" cy="539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343">
                  <a:extLst>
                    <a:ext uri="{9D8B030D-6E8A-4147-A177-3AD203B41FA5}">
                      <a16:colId xmlns:a16="http://schemas.microsoft.com/office/drawing/2014/main" val="2615604334"/>
                    </a:ext>
                  </a:extLst>
                </a:gridCol>
                <a:gridCol w="1356780">
                  <a:extLst>
                    <a:ext uri="{9D8B030D-6E8A-4147-A177-3AD203B41FA5}">
                      <a16:colId xmlns:a16="http://schemas.microsoft.com/office/drawing/2014/main" val="3134576141"/>
                    </a:ext>
                  </a:extLst>
                </a:gridCol>
                <a:gridCol w="1340627">
                  <a:extLst>
                    <a:ext uri="{9D8B030D-6E8A-4147-A177-3AD203B41FA5}">
                      <a16:colId xmlns:a16="http://schemas.microsoft.com/office/drawing/2014/main" val="2573806103"/>
                    </a:ext>
                  </a:extLst>
                </a:gridCol>
              </a:tblGrid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МО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Управленцы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500+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2911956439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Абинский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1712639911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Анапа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894185020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Апшеронский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СОШ 25 (2 чел.)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2171858901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Армавир 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2089139484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Белоглинский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904769248"/>
                  </a:ext>
                </a:extLst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Белореченский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2365910714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Брюховецкий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785814583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Выселковский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368666241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Геленджик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СОШ 4 (4 чел.)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599690307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Горячий Ключ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424962329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Гулькевичский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2790535962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Динской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975267352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Ейский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1275263519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Кавказский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9326752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Калиниский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050257201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Каневской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1394939083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Кореновский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4190794556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Красноармейский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1242026718"/>
                  </a:ext>
                </a:extLst>
              </a:tr>
              <a:tr h="11164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Краснодар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СОШ 11 (35), СОШ 31 (11), СОШ 58 (17), СОШ 74 (71), СОШ 29 (4)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ctr"/>
                </a:tc>
                <a:extLst>
                  <a:ext uri="{0D108BD9-81ED-4DB2-BD59-A6C34878D82A}">
                    <a16:rowId xmlns:a16="http://schemas.microsoft.com/office/drawing/2014/main" val="2996802366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Крыловский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458985353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Крымский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3338085288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Курганинский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1941011335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Кущевский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871779020"/>
                  </a:ext>
                </a:extLst>
              </a:tr>
              <a:tr h="17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Лабинский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2" marR="7192" marT="7192" marB="0" anchor="b"/>
                </a:tc>
                <a:extLst>
                  <a:ext uri="{0D108BD9-81ED-4DB2-BD59-A6C34878D82A}">
                    <a16:rowId xmlns:a16="http://schemas.microsoft.com/office/drawing/2014/main" val="286491653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87908"/>
              </p:ext>
            </p:extLst>
          </p:nvPr>
        </p:nvGraphicFramePr>
        <p:xfrm>
          <a:off x="6616932" y="1080668"/>
          <a:ext cx="4505498" cy="5391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7853">
                  <a:extLst>
                    <a:ext uri="{9D8B030D-6E8A-4147-A177-3AD203B41FA5}">
                      <a16:colId xmlns:a16="http://schemas.microsoft.com/office/drawing/2014/main" val="4040949644"/>
                    </a:ext>
                  </a:extLst>
                </a:gridCol>
                <a:gridCol w="1346840">
                  <a:extLst>
                    <a:ext uri="{9D8B030D-6E8A-4147-A177-3AD203B41FA5}">
                      <a16:colId xmlns:a16="http://schemas.microsoft.com/office/drawing/2014/main" val="1199403353"/>
                    </a:ext>
                  </a:extLst>
                </a:gridCol>
                <a:gridCol w="1330805">
                  <a:extLst>
                    <a:ext uri="{9D8B030D-6E8A-4147-A177-3AD203B41FA5}">
                      <a16:colId xmlns:a16="http://schemas.microsoft.com/office/drawing/2014/main" val="1303628132"/>
                    </a:ext>
                  </a:extLst>
                </a:gridCol>
              </a:tblGrid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Ленинградский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507163499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Мостовский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не проходили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254698585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Новокубанский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177078888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Новопокровский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90895975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Новороссийск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917633861"/>
                  </a:ext>
                </a:extLst>
              </a:tr>
              <a:tr h="6738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effectLst/>
                        </a:rPr>
                        <a:t>Отрадненский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не проходили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СОШ 12 (3),       СОШ 4 (3),     СОШ 6 (5)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656133339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Павловский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001026964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Приморско-Ахтарский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46591131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Северский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СОШ 21 (2)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787464313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Славянский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165309416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Сочи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447157598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Староминский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проходили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</a:t>
                      </a:r>
                      <a:r>
                        <a:rPr lang="ru-RU" sz="100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проходили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105454476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Тбилисский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630363787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Темрюкский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953825150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Тимашевский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проходили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814845616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Тихорецкий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051426642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Туапсинский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402445166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Успенский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611564252"/>
                  </a:ext>
                </a:extLst>
              </a:tr>
              <a:tr h="673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Усть-Лабинский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СОШ 25 (4 ),   СОШ 16 (1),   СОШ 6 (3)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прислали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900367165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Щербиновский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прислали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44759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7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73" y="152400"/>
            <a:ext cx="2275748" cy="8420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1781" y="253726"/>
            <a:ext cx="91049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</a:rPr>
              <a:t>Контактная информация: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04" y="4058430"/>
            <a:ext cx="1982932" cy="1982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244" y="814647"/>
            <a:ext cx="4994333" cy="420624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Чувирова Наталия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ЦНППМ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Мулюкова Валерия Алексеевна,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Светлана Александровна, методист ЦНППМ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954244" y="4596938"/>
            <a:ext cx="4319759" cy="144442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mp@iro23.ru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8(861) 232-48-79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ЦНППМПР: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http://ub.iro23.ru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71" y="133004"/>
            <a:ext cx="11030988" cy="11222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D3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регионального проекта «Современная школа»</a:t>
            </a:r>
            <a:br>
              <a:rPr lang="ru-RU" sz="2800" b="1" dirty="0">
                <a:solidFill>
                  <a:srgbClr val="1D3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D3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«Образование»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636" y="872836"/>
            <a:ext cx="1152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- обновленные показатели создания и функционирования системы научно-методического сопровождения педагогических работников на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27202"/>
              </p:ext>
            </p:extLst>
          </p:nvPr>
        </p:nvGraphicFramePr>
        <p:xfrm>
          <a:off x="498765" y="1596044"/>
          <a:ext cx="11205554" cy="151343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2685">
                  <a:extLst>
                    <a:ext uri="{9D8B030D-6E8A-4147-A177-3AD203B41FA5}">
                      <a16:colId xmlns:a16="http://schemas.microsoft.com/office/drawing/2014/main" val="2936968032"/>
                    </a:ext>
                  </a:extLst>
                </a:gridCol>
                <a:gridCol w="7806105">
                  <a:extLst>
                    <a:ext uri="{9D8B030D-6E8A-4147-A177-3AD203B41FA5}">
                      <a16:colId xmlns:a16="http://schemas.microsoft.com/office/drawing/2014/main" val="1786067615"/>
                    </a:ext>
                  </a:extLst>
                </a:gridCol>
                <a:gridCol w="2616764">
                  <a:extLst>
                    <a:ext uri="{9D8B030D-6E8A-4147-A177-3AD203B41FA5}">
                      <a16:colId xmlns:a16="http://schemas.microsoft.com/office/drawing/2014/main" val="1828634809"/>
                    </a:ext>
                  </a:extLst>
                </a:gridCol>
              </a:tblGrid>
              <a:tr h="504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58" marR="48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58" marR="48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 на конец отчетного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58" marR="48458" marT="0" marB="0" anchor="ctr"/>
                </a:tc>
                <a:extLst>
                  <a:ext uri="{0D108BD9-81ED-4DB2-BD59-A6C34878D82A}">
                    <a16:rowId xmlns:a16="http://schemas.microsoft.com/office/drawing/2014/main" val="4149944563"/>
                  </a:ext>
                </a:extLst>
              </a:tr>
              <a:tr h="1008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58" marR="48458" marT="0" marB="0"/>
                </a:tc>
                <a:tc>
                  <a:txBody>
                    <a:bodyPr/>
                    <a:lstStyle/>
                    <a:p>
                      <a:pPr marL="66675" marR="6477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и управленческих кадров,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диагностики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58" marR="48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от общей численности педагогических работников и управленческих кадров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открытия – 5%)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58" marR="48458" marT="0" marB="0" anchor="ctr"/>
                </a:tc>
                <a:extLst>
                  <a:ext uri="{0D108BD9-81ED-4DB2-BD59-A6C34878D82A}">
                    <a16:rowId xmlns:a16="http://schemas.microsoft.com/office/drawing/2014/main" val="35948907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9505" y="3186357"/>
                <a:ext cx="11920451" cy="361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∗100%</m:t>
                      </m:r>
                      <m:r>
                        <a:rPr lang="ru-RU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доля педагогических работников и управленческих кадров,</a:t>
                </a:r>
                <a:r>
                  <a:rPr lang="ru-RU" spc="-28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которых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Центре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разработаны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индивидуальные</a:t>
                </a:r>
                <a:r>
                  <a:rPr lang="ru-RU" spc="-28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образовательные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маршруты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основе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результатов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диагностики</a:t>
                </a:r>
                <a:r>
                  <a:rPr lang="ru-RU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профессиональных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компетенций;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	N  –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количество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педагогических работников и управленческих кадров,</a:t>
                </a:r>
                <a:r>
                  <a:rPr lang="ru-RU" spc="-28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которых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Центре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разработаны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индивидуальные</a:t>
                </a:r>
                <a:r>
                  <a:rPr lang="ru-RU" spc="-28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образовательные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маршруты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основе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результатов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диагностики</a:t>
                </a:r>
                <a:r>
                  <a:rPr lang="ru-RU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профессиональных</a:t>
                </a:r>
                <a:r>
                  <a:rPr lang="ru-RU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компетенций;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–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общая численность педагогических работников и управленческих кадров в МО </a:t>
                </a:r>
              </a:p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(см. статистические данные по форме ФСН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ОО-1)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" y="3186357"/>
                <a:ext cx="11920451" cy="3618876"/>
              </a:xfrm>
              <a:prstGeom prst="rect">
                <a:avLst/>
              </a:prstGeom>
              <a:blipFill>
                <a:blip r:embed="rId2"/>
                <a:stretch>
                  <a:fillRect l="-460" b="-1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5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87" y="83258"/>
            <a:ext cx="11400213" cy="11407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D3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 в </a:t>
            </a:r>
            <a:r>
              <a:rPr lang="ru-RU" sz="4000" b="1" dirty="0" smtClean="0">
                <a:solidFill>
                  <a:srgbClr val="1D3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цифрах:</a:t>
            </a:r>
            <a:endParaRPr lang="ru-RU" sz="4000" b="1" dirty="0">
              <a:solidFill>
                <a:srgbClr val="1D3B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шеврон 91">
            <a:extLst>
              <a:ext uri="{FF2B5EF4-FFF2-40B4-BE49-F238E27FC236}">
                <a16:creationId xmlns:a16="http://schemas.microsoft.com/office/drawing/2014/main" id="{48C17C91-31F2-42D9-955E-63870130CCB4}"/>
              </a:ext>
            </a:extLst>
          </p:cNvPr>
          <p:cNvSpPr/>
          <p:nvPr/>
        </p:nvSpPr>
        <p:spPr>
          <a:xfrm>
            <a:off x="506432" y="2926055"/>
            <a:ext cx="2806281" cy="452974"/>
          </a:xfrm>
          <a:prstGeom prst="chevron">
            <a:avLst>
              <a:gd name="adj" fmla="val 58912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шеврон 93">
            <a:extLst>
              <a:ext uri="{FF2B5EF4-FFF2-40B4-BE49-F238E27FC236}">
                <a16:creationId xmlns:a16="http://schemas.microsoft.com/office/drawing/2014/main" id="{BB3B7A49-90AE-40F7-AAF4-60B2543DF174}"/>
              </a:ext>
            </a:extLst>
          </p:cNvPr>
          <p:cNvSpPr/>
          <p:nvPr/>
        </p:nvSpPr>
        <p:spPr>
          <a:xfrm>
            <a:off x="3717432" y="2945779"/>
            <a:ext cx="2806281" cy="452974"/>
          </a:xfrm>
          <a:prstGeom prst="chevron">
            <a:avLst>
              <a:gd name="adj" fmla="val 58912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шеврон 95">
            <a:extLst>
              <a:ext uri="{FF2B5EF4-FFF2-40B4-BE49-F238E27FC236}">
                <a16:creationId xmlns:a16="http://schemas.microsoft.com/office/drawing/2014/main" id="{32BCDDB5-B173-4C76-9B17-00BF5163696A}"/>
              </a:ext>
            </a:extLst>
          </p:cNvPr>
          <p:cNvSpPr/>
          <p:nvPr/>
        </p:nvSpPr>
        <p:spPr>
          <a:xfrm>
            <a:off x="7083779" y="2920303"/>
            <a:ext cx="2806281" cy="452974"/>
          </a:xfrm>
          <a:prstGeom prst="chevron">
            <a:avLst>
              <a:gd name="adj" fmla="val 58912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885BC86-019A-4A33-A510-46F813B46A86}"/>
              </a:ext>
            </a:extLst>
          </p:cNvPr>
          <p:cNvCxnSpPr/>
          <p:nvPr/>
        </p:nvCxnSpPr>
        <p:spPr>
          <a:xfrm flipV="1">
            <a:off x="1881729" y="1941605"/>
            <a:ext cx="0" cy="897859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FE1742-8440-4BB3-B752-3F357C204D22}"/>
              </a:ext>
            </a:extLst>
          </p:cNvPr>
          <p:cNvCxnSpPr/>
          <p:nvPr/>
        </p:nvCxnSpPr>
        <p:spPr>
          <a:xfrm flipV="1">
            <a:off x="5041481" y="3598612"/>
            <a:ext cx="0" cy="1303513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A7F2351-0A5E-462E-BB3F-6F5D821FB313}"/>
              </a:ext>
            </a:extLst>
          </p:cNvPr>
          <p:cNvCxnSpPr/>
          <p:nvPr/>
        </p:nvCxnSpPr>
        <p:spPr>
          <a:xfrm flipV="1">
            <a:off x="8486920" y="1770311"/>
            <a:ext cx="0" cy="969703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2C27FD-744A-4045-800F-8B12D2BB0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628051" y="1302311"/>
            <a:ext cx="468000" cy="46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908D03-868C-43F9-984F-805DD8DCBD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8146473" y="1302311"/>
            <a:ext cx="532014" cy="4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839891-CDF8-4EB2-814A-E42C33F6DB2B}"/>
              </a:ext>
            </a:extLst>
          </p:cNvPr>
          <p:cNvSpPr txBox="1"/>
          <p:nvPr/>
        </p:nvSpPr>
        <p:spPr>
          <a:xfrm>
            <a:off x="4547062" y="2358387"/>
            <a:ext cx="131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2021</a:t>
            </a:r>
            <a:r>
              <a:rPr lang="ru-RU" sz="2400" b="1" dirty="0" smtClean="0"/>
              <a:t> г.</a:t>
            </a:r>
            <a:endParaRPr lang="ru-RU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16865-9BF0-46BF-A260-B4A1375CC743}"/>
              </a:ext>
            </a:extLst>
          </p:cNvPr>
          <p:cNvSpPr txBox="1"/>
          <p:nvPr/>
        </p:nvSpPr>
        <p:spPr>
          <a:xfrm>
            <a:off x="1180408" y="3630850"/>
            <a:ext cx="129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020</a:t>
            </a:r>
            <a:r>
              <a:rPr lang="ru-RU" sz="2400" b="1" dirty="0" smtClean="0"/>
              <a:t> г.</a:t>
            </a:r>
            <a:endParaRPr lang="ru-RU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2AC39-90AB-4793-BDD2-62991839125C}"/>
              </a:ext>
            </a:extLst>
          </p:cNvPr>
          <p:cNvSpPr txBox="1"/>
          <p:nvPr/>
        </p:nvSpPr>
        <p:spPr>
          <a:xfrm>
            <a:off x="7523018" y="3644225"/>
            <a:ext cx="236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август </a:t>
            </a:r>
            <a:r>
              <a:rPr lang="en-US" sz="2400" b="1" dirty="0" smtClean="0"/>
              <a:t>2022</a:t>
            </a:r>
            <a:r>
              <a:rPr lang="ru-RU" sz="2400" b="1" dirty="0" smtClean="0"/>
              <a:t> г.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174C8-6797-46EF-AF72-C38179DED53E}"/>
              </a:ext>
            </a:extLst>
          </p:cNvPr>
          <p:cNvSpPr txBox="1"/>
          <p:nvPr/>
        </p:nvSpPr>
        <p:spPr>
          <a:xfrm>
            <a:off x="906086" y="4363516"/>
            <a:ext cx="221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1615 ИОМ педагогических работников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DFF235-6A7A-467D-9571-070151D36C67}"/>
              </a:ext>
            </a:extLst>
          </p:cNvPr>
          <p:cNvSpPr txBox="1"/>
          <p:nvPr/>
        </p:nvSpPr>
        <p:spPr>
          <a:xfrm>
            <a:off x="6966066" y="4286179"/>
            <a:ext cx="38072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1015 ИОМ в рамках проекта «500+»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 ИОМ в рамках проекта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«Мастерская управленческих команд…»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1858 ИОМ педагогов, прошедших оценку ФИОКО в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935 ИОМ педагогов, прошедших оценку ФИОКО в 2022 году (1 волна)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скорректированных ИОМ 2020 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EDD49C-78D3-4CBD-8B4F-746E7416F4B6}"/>
              </a:ext>
            </a:extLst>
          </p:cNvPr>
          <p:cNvSpPr txBox="1"/>
          <p:nvPr/>
        </p:nvSpPr>
        <p:spPr>
          <a:xfrm>
            <a:off x="3915295" y="1246867"/>
            <a:ext cx="205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4182 ИОМ педагогических работников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1E96B2-F90C-4E57-A90F-363F9934521C}"/>
              </a:ext>
            </a:extLst>
          </p:cNvPr>
          <p:cNvSpPr txBox="1"/>
          <p:nvPr/>
        </p:nvSpPr>
        <p:spPr>
          <a:xfrm>
            <a:off x="149629" y="932979"/>
            <a:ext cx="342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1615 ИОМ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BCE15A-A19D-47EC-9DC0-36540613DD5D}"/>
              </a:ext>
            </a:extLst>
          </p:cNvPr>
          <p:cNvSpPr txBox="1"/>
          <p:nvPr/>
        </p:nvSpPr>
        <p:spPr>
          <a:xfrm>
            <a:off x="6966067" y="932979"/>
            <a:ext cx="279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4157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CF2593-D6BE-4127-A6EA-89128EEC0A2F}"/>
              </a:ext>
            </a:extLst>
          </p:cNvPr>
          <p:cNvSpPr txBox="1"/>
          <p:nvPr/>
        </p:nvSpPr>
        <p:spPr>
          <a:xfrm>
            <a:off x="3782292" y="5622542"/>
            <a:ext cx="26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4182 ИОМ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363B380-27C8-4A26-A7B1-A346CCFC4114}"/>
              </a:ext>
            </a:extLst>
          </p:cNvPr>
          <p:cNvSpPr/>
          <p:nvPr/>
        </p:nvSpPr>
        <p:spPr>
          <a:xfrm>
            <a:off x="1772051" y="308410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363B380-27C8-4A26-A7B1-A346CCFC4114}"/>
              </a:ext>
            </a:extLst>
          </p:cNvPr>
          <p:cNvSpPr/>
          <p:nvPr/>
        </p:nvSpPr>
        <p:spPr>
          <a:xfrm>
            <a:off x="8412480" y="2998732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363B380-27C8-4A26-A7B1-A346CCFC4114}"/>
              </a:ext>
            </a:extLst>
          </p:cNvPr>
          <p:cNvSpPr/>
          <p:nvPr/>
        </p:nvSpPr>
        <p:spPr>
          <a:xfrm>
            <a:off x="4975121" y="306193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2C27FD-744A-4045-800F-8B12D2BB0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807481" y="50438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9687098" cy="6816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сотрудничестве ГБОУ ИРО КК с ГБУКК НМЦ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9519" t="15270" r="31796" b="4654"/>
          <a:stretch/>
        </p:blipFill>
        <p:spPr bwMode="auto">
          <a:xfrm>
            <a:off x="5594465" y="1496291"/>
            <a:ext cx="3715789" cy="4866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71" y="1313411"/>
            <a:ext cx="4220510" cy="5112327"/>
          </a:xfrm>
          <a:prstGeom prst="rect">
            <a:avLst/>
          </a:prstGeom>
        </p:spPr>
      </p:pic>
      <p:pic>
        <p:nvPicPr>
          <p:cNvPr id="1028" name="Picture 4" descr="https://fioco.ru/Media/Default/Pictures/123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9" y="359423"/>
            <a:ext cx="1225624" cy="9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975" y="365760"/>
            <a:ext cx="10158152" cy="148797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ГБККУ «Научно-методический центр»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тестирование  учителей в рамках реализации дополнительной профессиональной программы повышения квалификации «Школа современного учителя»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767" y="1936865"/>
            <a:ext cx="10515600" cy="4850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2021год: 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волна: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		1 волна (апрель):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935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волна: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1183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		2 волна ( август-сентябрь): 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1250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				Предметы (1 волна):	Предметы (2 волна)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биология;				информатика;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география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география;				начальная  школа;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история;				технология;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литература;				английский язык;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русский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		немецкий язык;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математика;				французский язык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физика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химия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	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обществознание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fioco.ru/Media/Default/Pictures/12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" y="282633"/>
            <a:ext cx="13344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1" y="365760"/>
            <a:ext cx="9037597" cy="73983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результаты оценки компетенций педагогов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2"/>
          <a:srcRect l="14941" t="27316" r="65319" b="52680"/>
          <a:stretch/>
        </p:blipFill>
        <p:spPr bwMode="auto">
          <a:xfrm>
            <a:off x="7015941" y="1305098"/>
            <a:ext cx="2277687" cy="112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r="56241" b="5991"/>
          <a:stretch>
            <a:fillRect/>
          </a:stretch>
        </p:blipFill>
        <p:spPr bwMode="auto">
          <a:xfrm>
            <a:off x="415638" y="1163782"/>
            <a:ext cx="6076602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41890"/>
              </p:ext>
            </p:extLst>
          </p:nvPr>
        </p:nvGraphicFramePr>
        <p:xfrm>
          <a:off x="6608626" y="3017520"/>
          <a:ext cx="4752099" cy="3448584"/>
        </p:xfrm>
        <a:graphic>
          <a:graphicData uri="http://schemas.openxmlformats.org/drawingml/2006/table">
            <a:tbl>
              <a:tblPr/>
              <a:tblGrid>
                <a:gridCol w="2991582">
                  <a:extLst>
                    <a:ext uri="{9D8B030D-6E8A-4147-A177-3AD203B41FA5}">
                      <a16:colId xmlns:a16="http://schemas.microsoft.com/office/drawing/2014/main" val="2254328020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2602539735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2560037478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1257644546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440844336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342417702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2579553985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1467371418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1447214577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195396079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3750898812"/>
                    </a:ext>
                  </a:extLst>
                </a:gridCol>
                <a:gridCol w="160047">
                  <a:extLst>
                    <a:ext uri="{9D8B030D-6E8A-4147-A177-3AD203B41FA5}">
                      <a16:colId xmlns:a16="http://schemas.microsoft.com/office/drawing/2014/main" val="3011686246"/>
                    </a:ext>
                  </a:extLst>
                </a:gridCol>
              </a:tblGrid>
              <a:tr h="864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1-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«Очень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низкий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» 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— требуется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управленческих 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решений. Выставляется участникам, не преодолевшим 30% ни в одной части (ни в предметной, ни в методической);</a:t>
                      </a: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532421"/>
                  </a:ext>
                </a:extLst>
              </a:tr>
              <a:tr h="842753">
                <a:tc gridSpan="5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2- </a:t>
                      </a:r>
                      <a:r>
                        <a:rPr lang="ru-RU" sz="12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«Низкий»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— требуется серьезная проработка вопроса о повышении квалификации. Выставляется участникам, преодолевшим 30% только в одной части: или предметной, или методической;</a:t>
                      </a: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16153"/>
                  </a:ext>
                </a:extLst>
              </a:tr>
              <a:tr h="842753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3- </a:t>
                      </a:r>
                      <a:r>
                        <a:rPr lang="ru-RU" sz="1200" b="0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</a:rPr>
                        <a:t>«Средний»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— требуется включение в систему профессионального развития. Выставляется участникам, преодолевшим 30% и в предметной, и в методической части, но общий процент выполнения работы у которых меньше 80%;</a:t>
                      </a: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666804"/>
                  </a:ext>
                </a:extLst>
              </a:tr>
              <a:tr h="84275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4- «</a:t>
                      </a:r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Высокий»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—  участник может быть экспертом, преподавать на курсах повышения квалификации. Выставляется участникам, преодолевшим 30% и в предметной, и в методической части, общий процент выполнения работы - не менее 80%.</a:t>
                      </a: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5" marR="5925" marT="5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99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54480" y="2427316"/>
            <a:ext cx="764771" cy="3965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953" y="76201"/>
            <a:ext cx="2219980" cy="8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23"/>
            <a:ext cx="12192000" cy="55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7" y="365760"/>
            <a:ext cx="10539460" cy="6079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ИОМ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63142"/>
              </p:ext>
            </p:extLst>
          </p:nvPr>
        </p:nvGraphicFramePr>
        <p:xfrm>
          <a:off x="719667" y="1049868"/>
          <a:ext cx="10024532" cy="549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1729">
                  <a:extLst>
                    <a:ext uri="{9D8B030D-6E8A-4147-A177-3AD203B41FA5}">
                      <a16:colId xmlns:a16="http://schemas.microsoft.com/office/drawing/2014/main" val="1132589045"/>
                    </a:ext>
                  </a:extLst>
                </a:gridCol>
                <a:gridCol w="5012803">
                  <a:extLst>
                    <a:ext uri="{9D8B030D-6E8A-4147-A177-3AD203B41FA5}">
                      <a16:colId xmlns:a16="http://schemas.microsoft.com/office/drawing/2014/main" val="3506712702"/>
                    </a:ext>
                  </a:extLst>
                </a:gridCol>
              </a:tblGrid>
              <a:tr h="279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ИОМы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ИРО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(профессиональные)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ИОМы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ФИОКО (предметные)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94343"/>
                  </a:ext>
                </a:extLst>
              </a:tr>
              <a:tr h="1031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ЦНППМ самостоятельно рассылал 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файла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каждому педагогу прошедшему тестирование: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Выводы, прогнозы и рекомендации;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ИОМ.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ТМС рассылает </a:t>
                      </a:r>
                      <a:r>
                        <a:rPr lang="ru-RU" sz="1400" b="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файл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педагогу с его ИОМ.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06821"/>
                  </a:ext>
                </a:extLst>
              </a:tr>
              <a:tr h="2751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ИОМ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выделяются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дефицитные компетенции педагогов: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профессионально-технологическая компетентность;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профессионально-социальная компетентность;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компетентность по решению профессионально значимых проблем;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-профессионально-коммуникативная компетентность;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-правовая компетентность;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-компетентность педагогического работника.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Либо отсутствие дефицитов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ИОМ прописано, что на основании результатов оценки предметных и методических компетенций  Вам рекомендуется повысить уровень профессионального мастерства,  следуя персональной Карте профессионального развития.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5684"/>
                  </a:ext>
                </a:extLst>
              </a:tr>
              <a:tr h="224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0" dirty="0" smtClean="0">
                          <a:solidFill>
                            <a:srgbClr val="982C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Заполняются   </a:t>
                      </a:r>
                      <a:r>
                        <a:rPr lang="ru-RU" sz="1400" b="0" dirty="0">
                          <a:solidFill>
                            <a:srgbClr val="982C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личный, </a:t>
                      </a:r>
                      <a:r>
                        <a:rPr lang="ru-RU" sz="1400" b="0" dirty="0" smtClean="0">
                          <a:solidFill>
                            <a:srgbClr val="982C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школьный</a:t>
                      </a:r>
                      <a:r>
                        <a:rPr lang="ru-RU" sz="1400" b="0" dirty="0">
                          <a:solidFill>
                            <a:srgbClr val="982C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smtClean="0">
                          <a:solidFill>
                            <a:srgbClr val="982C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</a:t>
                      </a:r>
                      <a:r>
                        <a:rPr lang="ru-RU" sz="1400" b="0" dirty="0">
                          <a:solidFill>
                            <a:srgbClr val="982C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endParaRPr lang="ru-RU" sz="1400" b="0" dirty="0">
                        <a:solidFill>
                          <a:srgbClr val="982C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93374"/>
                  </a:ext>
                </a:extLst>
              </a:tr>
              <a:tr h="1203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Рекомендуется подготовить пакет документов для прохождения процедуры аттестации на первую /высшую квалификационную категорию.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Рекомендуется рассмотреть возможность участия: в региональном методическом активе; в реализации целевой модели наставничества в Краснодарском крае (в роли наставника).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1" marR="4909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691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339157" y="0"/>
            <a:ext cx="195311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2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72" y="2615184"/>
            <a:ext cx="8596668" cy="278808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1 октября 2022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лектронная почта: 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mptest@iro23.ru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Изображение конве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59" y="300750"/>
            <a:ext cx="2029461" cy="15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73" y="152400"/>
            <a:ext cx="2275748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109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9701</TotalTime>
  <Words>729</Words>
  <Application>Microsoft Office PowerPoint</Application>
  <PresentationFormat>Широкоэкранный</PresentationFormat>
  <Paragraphs>224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Trebuchet MS</vt:lpstr>
      <vt:lpstr>Verdana</vt:lpstr>
      <vt:lpstr>Wingdings</vt:lpstr>
      <vt:lpstr>Wingdings 2</vt:lpstr>
      <vt:lpstr>Wingdings 3</vt:lpstr>
      <vt:lpstr>HDOfficeLightV0</vt:lpstr>
      <vt:lpstr>Аспект</vt:lpstr>
      <vt:lpstr>Сопровождение индивидуальных образовательных маршрутов педагогических работников</vt:lpstr>
      <vt:lpstr>Показатель регионального проекта «Современная школа» национального проекта «Образование» </vt:lpstr>
      <vt:lpstr>ИОМ в цифрах:</vt:lpstr>
      <vt:lpstr>Документы о сотрудничестве ГБОУ ИРО КК с ГБУКК НМЦ</vt:lpstr>
      <vt:lpstr>ГБККУ «Научно-методический центр»  Предметное тестирование  учителей в рамках реализации дополнительной профессиональной программы повышения квалификации «Школа современного учителя»</vt:lpstr>
      <vt:lpstr>Индивидуальные результаты оценки компетенций педагогов </vt:lpstr>
      <vt:lpstr>Презентация PowerPoint</vt:lpstr>
      <vt:lpstr> Сравнительная характеристика ИОМ</vt:lpstr>
      <vt:lpstr>Срок – до 1 октября 2022 года  электронная почта:  mptest@iro23.ru </vt:lpstr>
      <vt:lpstr>Сводная таблица индивидуальных образовательных маршрутов, разработанных в 2022 году</vt:lpstr>
      <vt:lpstr>Сводная таблица индивидуальных образовательных маршрутов,  присланных территориальными методическими службами</vt:lpstr>
      <vt:lpstr>Чувирова Наталия Петровна,  заместитель руководителя ЦНППМ ГБОУ ИРО Краснодарского края,  Мулюкова Валерия Алексеевна,  методист ЦНППМ ГБОУ ИРО Краснодарского края,  Осипова Светлана Александровна, методист ЦНППМ ГБОУ ИРО Краснодарского края.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Валерия А. Мулюкова</cp:lastModifiedBy>
  <cp:revision>739</cp:revision>
  <cp:lastPrinted>2020-08-17T07:46:18Z</cp:lastPrinted>
  <dcterms:created xsi:type="dcterms:W3CDTF">2018-05-04T13:40:44Z</dcterms:created>
  <dcterms:modified xsi:type="dcterms:W3CDTF">2022-08-29T09:25:59Z</dcterms:modified>
</cp:coreProperties>
</file>