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60" r:id="rId4"/>
    <p:sldId id="259" r:id="rId5"/>
    <p:sldId id="268" r:id="rId6"/>
    <p:sldId id="270" r:id="rId7"/>
    <p:sldId id="266" r:id="rId8"/>
    <p:sldId id="271" r:id="rId9"/>
    <p:sldId id="269" r:id="rId10"/>
    <p:sldId id="27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F1503F"/>
    <a:srgbClr val="E1F7FF"/>
    <a:srgbClr val="33CCFF"/>
    <a:srgbClr val="DDEEFF"/>
    <a:srgbClr val="E7FFFF"/>
    <a:srgbClr val="D1FFFF"/>
    <a:srgbClr val="FFFFFF"/>
    <a:srgbClr val="DBE3E5"/>
    <a:srgbClr val="E9DB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8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2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C197-9182-4C45-9073-2552256AA70C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3DBF-91D9-4CDD-90FB-B2D4FB261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651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C197-9182-4C45-9073-2552256AA70C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3DBF-91D9-4CDD-90FB-B2D4FB261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617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C197-9182-4C45-9073-2552256AA70C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3DBF-91D9-4CDD-90FB-B2D4FB261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470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7D0309-E7A6-4040-9C2E-CC18C25AB2F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05.05.2022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DCCB5-7A0E-48DB-9C19-703D1A57D0E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3576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7D0309-E7A6-4040-9C2E-CC18C25AB2F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05.05.2022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DCCB5-7A0E-48DB-9C19-703D1A57D0E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3572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7D0309-E7A6-4040-9C2E-CC18C25AB2F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05.05.2022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DCCB5-7A0E-48DB-9C19-703D1A57D0E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411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7D0309-E7A6-4040-9C2E-CC18C25AB2F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05.05.2022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DCCB5-7A0E-48DB-9C19-703D1A57D0E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851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7D0309-E7A6-4040-9C2E-CC18C25AB2F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05.05.2022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DCCB5-7A0E-48DB-9C19-703D1A57D0E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2952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7D0309-E7A6-4040-9C2E-CC18C25AB2F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05.05.2022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DCCB5-7A0E-48DB-9C19-703D1A57D0E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4033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7D0309-E7A6-4040-9C2E-CC18C25AB2F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05.05.2022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DCCB5-7A0E-48DB-9C19-703D1A57D0E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832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7D0309-E7A6-4040-9C2E-CC18C25AB2F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05.05.2022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DCCB5-7A0E-48DB-9C19-703D1A57D0E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611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C197-9182-4C45-9073-2552256AA70C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3DBF-91D9-4CDD-90FB-B2D4FB261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8459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7D0309-E7A6-4040-9C2E-CC18C25AB2F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05.05.2022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DCCB5-7A0E-48DB-9C19-703D1A57D0E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8070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7D0309-E7A6-4040-9C2E-CC18C25AB2F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05.05.2022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DCCB5-7A0E-48DB-9C19-703D1A57D0E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52059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7D0309-E7A6-4040-9C2E-CC18C25AB2F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05.05.2022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DCCB5-7A0E-48DB-9C19-703D1A57D0E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0671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C0D0694-D12B-4775-B1F1-AC3116FA112D}"/>
              </a:ext>
            </a:extLst>
          </p:cNvPr>
          <p:cNvSpPr/>
          <p:nvPr userDrawn="1"/>
        </p:nvSpPr>
        <p:spPr>
          <a:xfrm rot="10800000" flipH="1">
            <a:off x="11231808" y="0"/>
            <a:ext cx="956950" cy="6858000"/>
          </a:xfrm>
          <a:prstGeom prst="rect">
            <a:avLst/>
          </a:prstGeom>
          <a:gradFill>
            <a:gsLst>
              <a:gs pos="82000">
                <a:srgbClr val="1B3281"/>
              </a:gs>
              <a:gs pos="6000">
                <a:srgbClr val="0072B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Рисунок 6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D42D58B-1A3F-4F9E-AC76-17F6671CB1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040" y="152399"/>
            <a:ext cx="706486" cy="819357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959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C197-9182-4C45-9073-2552256AA70C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3DBF-91D9-4CDD-90FB-B2D4FB261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310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C197-9182-4C45-9073-2552256AA70C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3DBF-91D9-4CDD-90FB-B2D4FB261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89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C197-9182-4C45-9073-2552256AA70C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3DBF-91D9-4CDD-90FB-B2D4FB261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026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C197-9182-4C45-9073-2552256AA70C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3DBF-91D9-4CDD-90FB-B2D4FB261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630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C197-9182-4C45-9073-2552256AA70C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3DBF-91D9-4CDD-90FB-B2D4FB261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813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C197-9182-4C45-9073-2552256AA70C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3DBF-91D9-4CDD-90FB-B2D4FB261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630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C197-9182-4C45-9073-2552256AA70C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3DBF-91D9-4CDD-90FB-B2D4FB261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736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3C197-9182-4C45-9073-2552256AA70C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B3DBF-91D9-4CDD-90FB-B2D4FB261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932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7D0309-E7A6-4040-9C2E-CC18C25AB2F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05.05.2022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DCCB5-7A0E-48DB-9C19-703D1A57D0E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1417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710698" y="1360616"/>
            <a:ext cx="10757903" cy="2852737"/>
          </a:xfrm>
        </p:spPr>
        <p:txBody>
          <a:bodyPr>
            <a:noAutofit/>
          </a:bodyPr>
          <a:lstStyle/>
          <a:p>
            <a:pPr algn="ctr"/>
            <a:r>
              <a:rPr lang="ru-RU" sz="35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Координация и интеграция</a:t>
            </a:r>
            <a:br>
              <a:rPr lang="ru-RU" sz="35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5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экспертного сообщества</a:t>
            </a:r>
            <a:br>
              <a:rPr lang="ru-RU" sz="35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5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(методического актива)</a:t>
            </a:r>
            <a:endParaRPr lang="ru-RU" sz="4000" dirty="0">
              <a:solidFill>
                <a:srgbClr val="4547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r"/>
            <a:endParaRPr lang="ru-RU" dirty="0" smtClean="0">
              <a:solidFill>
                <a:srgbClr val="4547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solidFill>
                  <a:srgbClr val="4547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Забашта Елена Георгиевна, </a:t>
            </a:r>
          </a:p>
          <a:p>
            <a:pPr algn="r"/>
            <a:r>
              <a:rPr lang="ru-RU" dirty="0" smtClean="0">
                <a:solidFill>
                  <a:srgbClr val="4547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ЦНППМ</a:t>
            </a:r>
          </a:p>
          <a:p>
            <a:pPr algn="r"/>
            <a:r>
              <a:rPr lang="ru-RU" dirty="0" smtClean="0">
                <a:solidFill>
                  <a:srgbClr val="4547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05.05.2022 </a:t>
            </a:r>
            <a:endParaRPr lang="ru-RU" dirty="0">
              <a:solidFill>
                <a:srgbClr val="4547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60400" y="-14304"/>
            <a:ext cx="2531600" cy="97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70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8940965" y="8471342"/>
          <a:ext cx="5327828" cy="327054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49409">
                  <a:extLst>
                    <a:ext uri="{9D8B030D-6E8A-4147-A177-3AD203B41FA5}">
                      <a16:colId xmlns:a16="http://schemas.microsoft.com/office/drawing/2014/main" val="4165047713"/>
                    </a:ext>
                  </a:extLst>
                </a:gridCol>
                <a:gridCol w="3014786">
                  <a:extLst>
                    <a:ext uri="{9D8B030D-6E8A-4147-A177-3AD203B41FA5}">
                      <a16:colId xmlns:a16="http://schemas.microsoft.com/office/drawing/2014/main" val="2375893318"/>
                    </a:ext>
                  </a:extLst>
                </a:gridCol>
                <a:gridCol w="1763633">
                  <a:extLst>
                    <a:ext uri="{9D8B030D-6E8A-4147-A177-3AD203B41FA5}">
                      <a16:colId xmlns:a16="http://schemas.microsoft.com/office/drawing/2014/main" val="1045669624"/>
                    </a:ext>
                  </a:extLst>
                </a:gridCol>
              </a:tblGrid>
              <a:tr h="934441">
                <a:tc rowSpan="3"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2400" b="1" dirty="0">
                        <a:solidFill>
                          <a:srgbClr val="4547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4547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4547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  <a:extLst>
                  <a:ext uri="{0D108BD9-81ED-4DB2-BD59-A6C34878D82A}">
                    <a16:rowId xmlns:a16="http://schemas.microsoft.com/office/drawing/2014/main" val="3365032737"/>
                  </a:ext>
                </a:extLst>
              </a:tr>
              <a:tr h="1401661">
                <a:tc vMerge="1"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4547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924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 anchor="ctr"/>
                </a:tc>
                <a:extLst>
                  <a:ext uri="{0D108BD9-81ED-4DB2-BD59-A6C34878D82A}">
                    <a16:rowId xmlns:a16="http://schemas.microsoft.com/office/drawing/2014/main" val="3385093994"/>
                  </a:ext>
                </a:extLst>
              </a:tr>
              <a:tr h="934441">
                <a:tc vMerge="1"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4547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924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 anchor="ctr"/>
                </a:tc>
                <a:extLst>
                  <a:ext uri="{0D108BD9-81ED-4DB2-BD59-A6C34878D82A}">
                    <a16:rowId xmlns:a16="http://schemas.microsoft.com/office/drawing/2014/main" val="3695098686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71500" y="956294"/>
            <a:ext cx="111722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Федеральные: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Правительства РФ от 31.12.2019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3273-р (ред. от 20.08.2021) «Об утверждении основных принципов национальной системы профессионального роста педагогических работников РФ, включая национальную систему учительского роста»;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16.12.2020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Р-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174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«Об утверждении Концепции создания единой федеральной системы научно-методического сопровождения педагогических работников и управленческих кадров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»;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Письмо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Минпросвещения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России от 06.07.2021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2163 «О методических рекомендациях»;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Письмо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Минпросвещения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России от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10.12.2021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АЗ-1061/08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формировании методического актива».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endParaRPr lang="ru-RU" u="sng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ru-RU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Региональные:</a:t>
            </a: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Министерства образования, науки и молодежной политики Краснодарского края от 27.07.2021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2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435 «О создании и функционировании региональной системы научно-методического сопровождения педагогических работников и управленческих кадров Краснодарского края»;</a:t>
            </a: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Министерства образования, науки и молодежной политики Краснодарского края от 13.08.2021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2625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«Об утверждении Комплекса мер (дорожной карты) по формированию и функционированию региональной системы научно-методического сопровождения педагогических работников и управленческих кадров Краснодарского края»;</a:t>
            </a: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Трехсторонние соглашения между муниципальными органами управления образованием,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МОНиМП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ГБОУ ИРО Краснодарского края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9467" y="279375"/>
            <a:ext cx="46496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 база</a:t>
            </a:r>
            <a:endParaRPr lang="ru-RU" sz="3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60400" y="-14304"/>
            <a:ext cx="2531600" cy="97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47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8940965" y="8471342"/>
          <a:ext cx="5327828" cy="327054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49409">
                  <a:extLst>
                    <a:ext uri="{9D8B030D-6E8A-4147-A177-3AD203B41FA5}">
                      <a16:colId xmlns:a16="http://schemas.microsoft.com/office/drawing/2014/main" val="4165047713"/>
                    </a:ext>
                  </a:extLst>
                </a:gridCol>
                <a:gridCol w="3014786">
                  <a:extLst>
                    <a:ext uri="{9D8B030D-6E8A-4147-A177-3AD203B41FA5}">
                      <a16:colId xmlns:a16="http://schemas.microsoft.com/office/drawing/2014/main" val="2375893318"/>
                    </a:ext>
                  </a:extLst>
                </a:gridCol>
                <a:gridCol w="1763633">
                  <a:extLst>
                    <a:ext uri="{9D8B030D-6E8A-4147-A177-3AD203B41FA5}">
                      <a16:colId xmlns:a16="http://schemas.microsoft.com/office/drawing/2014/main" val="1045669624"/>
                    </a:ext>
                  </a:extLst>
                </a:gridCol>
              </a:tblGrid>
              <a:tr h="934441">
                <a:tc rowSpan="3"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2400" b="1" dirty="0">
                        <a:solidFill>
                          <a:srgbClr val="4547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4547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4547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  <a:extLst>
                  <a:ext uri="{0D108BD9-81ED-4DB2-BD59-A6C34878D82A}">
                    <a16:rowId xmlns:a16="http://schemas.microsoft.com/office/drawing/2014/main" val="3365032737"/>
                  </a:ext>
                </a:extLst>
              </a:tr>
              <a:tr h="1401661">
                <a:tc vMerge="1"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4547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924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 anchor="ctr"/>
                </a:tc>
                <a:extLst>
                  <a:ext uri="{0D108BD9-81ED-4DB2-BD59-A6C34878D82A}">
                    <a16:rowId xmlns:a16="http://schemas.microsoft.com/office/drawing/2014/main" val="3385093994"/>
                  </a:ext>
                </a:extLst>
              </a:tr>
              <a:tr h="934441">
                <a:tc vMerge="1"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4547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924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 anchor="ctr"/>
                </a:tc>
                <a:extLst>
                  <a:ext uri="{0D108BD9-81ED-4DB2-BD59-A6C34878D82A}">
                    <a16:rowId xmlns:a16="http://schemas.microsoft.com/office/drawing/2014/main" val="3695098686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89467" y="279375"/>
            <a:ext cx="89651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формирования методического актива</a:t>
            </a:r>
            <a:endParaRPr lang="ru-RU" sz="3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4132" y="1112748"/>
            <a:ext cx="1072726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fontAlgn="base"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Цель создания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регионального методического актива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методическая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поддержка и помощь педагогам, обеспечивающие им доступ к современным методикам, технологиям, средствам и инструментам обучения и воспитания в рамках развития единой системы научно-методического сопровождения педагогических работников и управленческих кадров.</a:t>
            </a:r>
          </a:p>
          <a:p>
            <a:pPr lvl="1" algn="just" fontAlgn="base"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marL="285750" indent="-285750" algn="just" fontAlgn="base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в Краснодарском крае методического актива, состоящего из квалифицированных учителей с высоким уровнем методической компетентности;</a:t>
            </a:r>
          </a:p>
          <a:p>
            <a:pPr marL="285750" indent="-285750" algn="just" fontAlgn="base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условий для осуществления адресного повышения квалификации и последующего формирования индивидуальных образовательных маршрутов путем проведения оценки предметных и методических компетенций учителей;</a:t>
            </a:r>
          </a:p>
          <a:p>
            <a:pPr marL="285750" indent="-285750" algn="just" fontAlgn="base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условий для реализации федеральных программ в сфере профессионального роста педагогических работников.</a:t>
            </a:r>
            <a:endParaRPr lang="ru-RU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60400" y="-14304"/>
            <a:ext cx="2531600" cy="97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32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6396851" y="402761"/>
            <a:ext cx="3328873" cy="3069043"/>
            <a:chOff x="3379226" y="1395446"/>
            <a:chExt cx="5001982" cy="4390170"/>
          </a:xfrm>
        </p:grpSpPr>
        <p:sp>
          <p:nvSpPr>
            <p:cNvPr id="4" name="Полилиния: фигура 111">
              <a:extLst>
                <a:ext uri="{FF2B5EF4-FFF2-40B4-BE49-F238E27FC236}">
                  <a16:creationId xmlns:a16="http://schemas.microsoft.com/office/drawing/2014/main" id="{505FDF69-10CB-4E0B-B53E-EE74ABBF6E1F}"/>
                </a:ext>
              </a:extLst>
            </p:cNvPr>
            <p:cNvSpPr/>
            <p:nvPr/>
          </p:nvSpPr>
          <p:spPr>
            <a:xfrm rot="18540000">
              <a:off x="3210648" y="2384856"/>
              <a:ext cx="1926730" cy="1589574"/>
            </a:xfrm>
            <a:custGeom>
              <a:avLst/>
              <a:gdLst>
                <a:gd name="connsiteX0" fmla="*/ 1934390 w 1934390"/>
                <a:gd name="connsiteY0" fmla="*/ 0 h 1662104"/>
                <a:gd name="connsiteX1" fmla="*/ 1934390 w 1934390"/>
                <a:gd name="connsiteY1" fmla="*/ 1152703 h 1662104"/>
                <a:gd name="connsiteX2" fmla="*/ 878360 w 1934390"/>
                <a:gd name="connsiteY2" fmla="*/ 1662104 h 1662104"/>
                <a:gd name="connsiteX3" fmla="*/ 0 w 1934390"/>
                <a:gd name="connsiteY3" fmla="*/ 975855 h 1662104"/>
                <a:gd name="connsiteX4" fmla="*/ 42997 w 1934390"/>
                <a:gd name="connsiteY4" fmla="*/ 917918 h 1662104"/>
                <a:gd name="connsiteX5" fmla="*/ 405465 w 1934390"/>
                <a:gd name="connsiteY5" fmla="*/ 558518 h 1662104"/>
                <a:gd name="connsiteX6" fmla="*/ 1771275 w 1934390"/>
                <a:gd name="connsiteY6" fmla="*/ 6299 h 1662104"/>
                <a:gd name="connsiteX7" fmla="*/ 1934390 w 1934390"/>
                <a:gd name="connsiteY7" fmla="*/ 0 h 1662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34390" h="1662104">
                  <a:moveTo>
                    <a:pt x="1934390" y="0"/>
                  </a:moveTo>
                  <a:lnTo>
                    <a:pt x="1934390" y="1152703"/>
                  </a:lnTo>
                  <a:lnTo>
                    <a:pt x="878360" y="1662104"/>
                  </a:lnTo>
                  <a:lnTo>
                    <a:pt x="0" y="975855"/>
                  </a:lnTo>
                  <a:lnTo>
                    <a:pt x="42997" y="917918"/>
                  </a:lnTo>
                  <a:cubicBezTo>
                    <a:pt x="149359" y="788593"/>
                    <a:pt x="270265" y="668001"/>
                    <a:pt x="405465" y="558518"/>
                  </a:cubicBezTo>
                  <a:cubicBezTo>
                    <a:pt x="811065" y="230070"/>
                    <a:pt x="1287714" y="48244"/>
                    <a:pt x="1771275" y="6299"/>
                  </a:cubicBezTo>
                  <a:lnTo>
                    <a:pt x="1934390" y="0"/>
                  </a:lnTo>
                  <a:close/>
                </a:path>
              </a:pathLst>
            </a:custGeom>
            <a:solidFill>
              <a:srgbClr val="B98A45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Полилиния: фигура 115">
              <a:extLst>
                <a:ext uri="{FF2B5EF4-FFF2-40B4-BE49-F238E27FC236}">
                  <a16:creationId xmlns:a16="http://schemas.microsoft.com/office/drawing/2014/main" id="{848E2DE8-85B8-4636-9E17-E4108ABCC418}"/>
                </a:ext>
              </a:extLst>
            </p:cNvPr>
            <p:cNvSpPr/>
            <p:nvPr/>
          </p:nvSpPr>
          <p:spPr>
            <a:xfrm rot="18540000">
              <a:off x="3909359" y="3543163"/>
              <a:ext cx="1357706" cy="2068157"/>
            </a:xfrm>
            <a:custGeom>
              <a:avLst/>
              <a:gdLst>
                <a:gd name="connsiteX0" fmla="*/ 1357706 w 1357706"/>
                <a:gd name="connsiteY0" fmla="*/ 681200 h 2068157"/>
                <a:gd name="connsiteX1" fmla="*/ 1104065 w 1357706"/>
                <a:gd name="connsiteY1" fmla="*/ 1829739 h 2068157"/>
                <a:gd name="connsiteX2" fmla="*/ 71364 w 1357706"/>
                <a:gd name="connsiteY2" fmla="*/ 2068157 h 2068157"/>
                <a:gd name="connsiteX3" fmla="*/ 42116 w 1357706"/>
                <a:gd name="connsiteY3" fmla="*/ 1944223 h 2068157"/>
                <a:gd name="connsiteX4" fmla="*/ 423123 w 1357706"/>
                <a:gd name="connsiteY4" fmla="*/ 84469 h 2068157"/>
                <a:gd name="connsiteX5" fmla="*/ 485810 w 1357706"/>
                <a:gd name="connsiteY5" fmla="*/ 0 h 2068157"/>
                <a:gd name="connsiteX6" fmla="*/ 1357706 w 1357706"/>
                <a:gd name="connsiteY6" fmla="*/ 681200 h 206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7706" h="2068157">
                  <a:moveTo>
                    <a:pt x="1357706" y="681200"/>
                  </a:moveTo>
                  <a:lnTo>
                    <a:pt x="1104065" y="1829739"/>
                  </a:lnTo>
                  <a:lnTo>
                    <a:pt x="71364" y="2068157"/>
                  </a:lnTo>
                  <a:lnTo>
                    <a:pt x="42116" y="1944223"/>
                  </a:lnTo>
                  <a:cubicBezTo>
                    <a:pt x="-76230" y="1304923"/>
                    <a:pt x="56098" y="634329"/>
                    <a:pt x="423123" y="84469"/>
                  </a:cubicBezTo>
                  <a:lnTo>
                    <a:pt x="485810" y="0"/>
                  </a:lnTo>
                  <a:lnTo>
                    <a:pt x="1357706" y="681200"/>
                  </a:lnTo>
                  <a:close/>
                </a:path>
              </a:pathLst>
            </a:custGeom>
            <a:solidFill>
              <a:srgbClr val="604878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Полилиния: фигура 117">
              <a:extLst>
                <a:ext uri="{FF2B5EF4-FFF2-40B4-BE49-F238E27FC236}">
                  <a16:creationId xmlns:a16="http://schemas.microsoft.com/office/drawing/2014/main" id="{435335B1-A9F2-4F25-89DA-ED0A57E543C1}"/>
                </a:ext>
              </a:extLst>
            </p:cNvPr>
            <p:cNvSpPr/>
            <p:nvPr/>
          </p:nvSpPr>
          <p:spPr>
            <a:xfrm rot="18540000">
              <a:off x="6744455" y="4110401"/>
              <a:ext cx="2039222" cy="1149542"/>
            </a:xfrm>
            <a:custGeom>
              <a:avLst/>
              <a:gdLst>
                <a:gd name="connsiteX0" fmla="*/ 1590416 w 2039222"/>
                <a:gd name="connsiteY0" fmla="*/ 0 h 1149542"/>
                <a:gd name="connsiteX1" fmla="*/ 2039222 w 2039222"/>
                <a:gd name="connsiteY1" fmla="*/ 920189 h 1149542"/>
                <a:gd name="connsiteX2" fmla="*/ 1927230 w 2039222"/>
                <a:gd name="connsiteY2" fmla="*/ 971415 h 1149542"/>
                <a:gd name="connsiteX3" fmla="*/ 28901 w 2039222"/>
                <a:gd name="connsiteY3" fmla="*/ 957431 h 1149542"/>
                <a:gd name="connsiteX4" fmla="*/ 0 w 2039222"/>
                <a:gd name="connsiteY4" fmla="*/ 943783 h 1149542"/>
                <a:gd name="connsiteX5" fmla="*/ 433068 w 2039222"/>
                <a:gd name="connsiteY5" fmla="*/ 15066 h 1149542"/>
                <a:gd name="connsiteX6" fmla="*/ 1590416 w 2039222"/>
                <a:gd name="connsiteY6" fmla="*/ 0 h 114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9222" h="1149542">
                  <a:moveTo>
                    <a:pt x="1590416" y="0"/>
                  </a:moveTo>
                  <a:lnTo>
                    <a:pt x="2039222" y="920189"/>
                  </a:lnTo>
                  <a:lnTo>
                    <a:pt x="1927230" y="971415"/>
                  </a:lnTo>
                  <a:cubicBezTo>
                    <a:pt x="1313078" y="1216097"/>
                    <a:pt x="629625" y="1206110"/>
                    <a:pt x="28901" y="957431"/>
                  </a:cubicBezTo>
                  <a:lnTo>
                    <a:pt x="0" y="943783"/>
                  </a:lnTo>
                  <a:lnTo>
                    <a:pt x="433068" y="15066"/>
                  </a:lnTo>
                  <a:lnTo>
                    <a:pt x="1590416" y="0"/>
                  </a:lnTo>
                  <a:close/>
                </a:path>
              </a:pathLst>
            </a:custGeom>
            <a:solidFill>
              <a:srgbClr val="1B587C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604258A-BBCF-45B8-8DB7-3A0AF43F921F}"/>
                </a:ext>
              </a:extLst>
            </p:cNvPr>
            <p:cNvSpPr txBox="1"/>
            <p:nvPr/>
          </p:nvSpPr>
          <p:spPr>
            <a:xfrm>
              <a:off x="3997873" y="2867044"/>
              <a:ext cx="5469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ФГОС</a:t>
              </a:r>
              <a:endParaRPr kumimoji="0" lang="ru-RU" sz="1200" b="1" i="0" u="none" strike="noStrike" kern="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184B8BB-A011-4F35-80F1-B9FB1779065D}"/>
                </a:ext>
              </a:extLst>
            </p:cNvPr>
            <p:cNvSpPr txBox="1"/>
            <p:nvPr/>
          </p:nvSpPr>
          <p:spPr>
            <a:xfrm rot="18643134">
              <a:off x="6956333" y="4070190"/>
              <a:ext cx="1661185" cy="1188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участие в мероприятиях </a:t>
              </a:r>
              <a:r>
                <a:rPr kumimoji="0" lang="ru-RU" sz="1000" b="1" i="0" u="none" strike="noStrike" kern="0" cap="all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ЦНППМ, ГБОУ</a:t>
              </a:r>
              <a:r>
                <a:rPr kumimoji="0" lang="ru-RU" sz="1100" b="1" i="0" u="none" strike="noStrike" kern="0" cap="all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ru-RU" sz="1000" b="1" i="0" u="none" strike="noStrike" kern="0" cap="all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ИРО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C8FF2C5-5863-4832-B9FC-9E3870FEFD5C}"/>
                </a:ext>
              </a:extLst>
            </p:cNvPr>
            <p:cNvSpPr txBox="1"/>
            <p:nvPr/>
          </p:nvSpPr>
          <p:spPr>
            <a:xfrm>
              <a:off x="4722346" y="1395446"/>
              <a:ext cx="11149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all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Lorem Ipsum</a:t>
              </a:r>
              <a:endParaRPr kumimoji="0" lang="ru-RU" sz="1200" b="1" i="0" u="none" strike="noStrike" kern="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D4D1BCA-3C21-4F6E-AA2E-CE5B90DDBA69}"/>
                </a:ext>
              </a:extLst>
            </p:cNvPr>
            <p:cNvSpPr txBox="1"/>
            <p:nvPr/>
          </p:nvSpPr>
          <p:spPr>
            <a:xfrm>
              <a:off x="6696266" y="5385506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04</a:t>
              </a: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5" name="Полилиния: фигура 109">
            <a:extLst>
              <a:ext uri="{FF2B5EF4-FFF2-40B4-BE49-F238E27FC236}">
                <a16:creationId xmlns:a16="http://schemas.microsoft.com/office/drawing/2014/main" id="{61B0538B-A561-4D53-A6B8-03FD9405861C}"/>
              </a:ext>
            </a:extLst>
          </p:cNvPr>
          <p:cNvSpPr/>
          <p:nvPr/>
        </p:nvSpPr>
        <p:spPr>
          <a:xfrm rot="18540000">
            <a:off x="8297159" y="12691"/>
            <a:ext cx="838814" cy="1395327"/>
          </a:xfrm>
          <a:custGeom>
            <a:avLst/>
            <a:gdLst>
              <a:gd name="connsiteX0" fmla="*/ 875639 w 1383587"/>
              <a:gd name="connsiteY0" fmla="*/ 0 h 2057250"/>
              <a:gd name="connsiteX1" fmla="*/ 973949 w 1383587"/>
              <a:gd name="connsiteY1" fmla="*/ 134771 h 2057250"/>
              <a:gd name="connsiteX2" fmla="*/ 1332981 w 1383587"/>
              <a:gd name="connsiteY2" fmla="*/ 2014667 h 2057250"/>
              <a:gd name="connsiteX3" fmla="*/ 1322197 w 1383587"/>
              <a:gd name="connsiteY3" fmla="*/ 2057250 h 2057250"/>
              <a:gd name="connsiteX4" fmla="*/ 275360 w 1383587"/>
              <a:gd name="connsiteY4" fmla="*/ 1834738 h 2057250"/>
              <a:gd name="connsiteX5" fmla="*/ 0 w 1383587"/>
              <a:gd name="connsiteY5" fmla="*/ 709078 h 2057250"/>
              <a:gd name="connsiteX6" fmla="*/ 875639 w 1383587"/>
              <a:gd name="connsiteY6" fmla="*/ 0 h 20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3587" h="2057250">
                <a:moveTo>
                  <a:pt x="875639" y="0"/>
                </a:moveTo>
                <a:lnTo>
                  <a:pt x="973949" y="134771"/>
                </a:lnTo>
                <a:cubicBezTo>
                  <a:pt x="1346964" y="704773"/>
                  <a:pt x="1461316" y="1382080"/>
                  <a:pt x="1332981" y="2014667"/>
                </a:cubicBezTo>
                <a:lnTo>
                  <a:pt x="1322197" y="2057250"/>
                </a:lnTo>
                <a:lnTo>
                  <a:pt x="275360" y="1834738"/>
                </a:lnTo>
                <a:lnTo>
                  <a:pt x="0" y="709078"/>
                </a:lnTo>
                <a:lnTo>
                  <a:pt x="875639" y="0"/>
                </a:lnTo>
                <a:close/>
              </a:path>
            </a:pathLst>
          </a:custGeom>
          <a:solidFill>
            <a:srgbClr val="F07F09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Полилиния: фигура 107">
            <a:extLst>
              <a:ext uri="{FF2B5EF4-FFF2-40B4-BE49-F238E27FC236}">
                <a16:creationId xmlns:a16="http://schemas.microsoft.com/office/drawing/2014/main" id="{207EA50F-E5C3-489E-BBCD-BA7185AFBA1D}"/>
              </a:ext>
            </a:extLst>
          </p:cNvPr>
          <p:cNvSpPr/>
          <p:nvPr/>
        </p:nvSpPr>
        <p:spPr>
          <a:xfrm rot="18540000">
            <a:off x="7157816" y="107786"/>
            <a:ext cx="1109424" cy="1028578"/>
          </a:xfrm>
          <a:custGeom>
            <a:avLst/>
            <a:gdLst>
              <a:gd name="connsiteX0" fmla="*/ 1943373 w 1954614"/>
              <a:gd name="connsiteY0" fmla="*/ 934087 h 1658752"/>
              <a:gd name="connsiteX1" fmla="*/ 1954614 w 1954614"/>
              <a:gd name="connsiteY1" fmla="*/ 949497 h 1658752"/>
              <a:gd name="connsiteX2" fmla="*/ 1078757 w 1954614"/>
              <a:gd name="connsiteY2" fmla="*/ 1658752 h 1658752"/>
              <a:gd name="connsiteX3" fmla="*/ 0 w 1954614"/>
              <a:gd name="connsiteY3" fmla="*/ 1146142 h 1658752"/>
              <a:gd name="connsiteX4" fmla="*/ 0 w 1954614"/>
              <a:gd name="connsiteY4" fmla="*/ 268 h 1658752"/>
              <a:gd name="connsiteX5" fmla="*/ 6945 w 1954614"/>
              <a:gd name="connsiteY5" fmla="*/ 0 h 1658752"/>
              <a:gd name="connsiteX6" fmla="*/ 1943373 w 1954614"/>
              <a:gd name="connsiteY6" fmla="*/ 934087 h 1658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4614" h="1658752">
                <a:moveTo>
                  <a:pt x="1943373" y="934087"/>
                </a:moveTo>
                <a:lnTo>
                  <a:pt x="1954614" y="949497"/>
                </a:lnTo>
                <a:lnTo>
                  <a:pt x="1078757" y="1658752"/>
                </a:lnTo>
                <a:lnTo>
                  <a:pt x="0" y="1146142"/>
                </a:lnTo>
                <a:lnTo>
                  <a:pt x="0" y="268"/>
                </a:lnTo>
                <a:lnTo>
                  <a:pt x="6945" y="0"/>
                </a:lnTo>
                <a:cubicBezTo>
                  <a:pt x="733071" y="6741"/>
                  <a:pt x="1450700" y="325687"/>
                  <a:pt x="1943373" y="934087"/>
                </a:cubicBezTo>
                <a:close/>
              </a:path>
            </a:pathLst>
          </a:custGeom>
          <a:solidFill>
            <a:srgbClr val="FF7C80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Полилиния: фигура 113">
            <a:extLst>
              <a:ext uri="{FF2B5EF4-FFF2-40B4-BE49-F238E27FC236}">
                <a16:creationId xmlns:a16="http://schemas.microsoft.com/office/drawing/2014/main" id="{3F6CDDD1-500F-4698-B41E-4E4981EC41CF}"/>
              </a:ext>
            </a:extLst>
          </p:cNvPr>
          <p:cNvSpPr/>
          <p:nvPr/>
        </p:nvSpPr>
        <p:spPr>
          <a:xfrm rot="18540000">
            <a:off x="9075674" y="1032259"/>
            <a:ext cx="1099675" cy="1204391"/>
          </a:xfrm>
          <a:custGeom>
            <a:avLst/>
            <a:gdLst>
              <a:gd name="connsiteX0" fmla="*/ 1782205 w 1782205"/>
              <a:gd name="connsiteY0" fmla="*/ 220923 h 1866833"/>
              <a:gd name="connsiteX1" fmla="*/ 1751208 w 1782205"/>
              <a:gd name="connsiteY1" fmla="*/ 343318 h 1866833"/>
              <a:gd name="connsiteX2" fmla="*/ 927088 w 1782205"/>
              <a:gd name="connsiteY2" fmla="*/ 1564469 h 1866833"/>
              <a:gd name="connsiteX3" fmla="*/ 500181 w 1782205"/>
              <a:gd name="connsiteY3" fmla="*/ 1844293 h 1866833"/>
              <a:gd name="connsiteX4" fmla="*/ 450905 w 1782205"/>
              <a:gd name="connsiteY4" fmla="*/ 1866833 h 1866833"/>
              <a:gd name="connsiteX5" fmla="*/ 0 w 1782205"/>
              <a:gd name="connsiteY5" fmla="*/ 942339 h 1866833"/>
              <a:gd name="connsiteX6" fmla="*/ 742841 w 1782205"/>
              <a:gd name="connsiteY6" fmla="*/ 0 h 1866833"/>
              <a:gd name="connsiteX7" fmla="*/ 1782205 w 1782205"/>
              <a:gd name="connsiteY7" fmla="*/ 220923 h 1866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2205" h="1866833">
                <a:moveTo>
                  <a:pt x="1782205" y="220923"/>
                </a:moveTo>
                <a:lnTo>
                  <a:pt x="1751208" y="343318"/>
                </a:lnTo>
                <a:cubicBezTo>
                  <a:pt x="1609642" y="807592"/>
                  <a:pt x="1332688" y="1236021"/>
                  <a:pt x="927088" y="1564469"/>
                </a:cubicBezTo>
                <a:cubicBezTo>
                  <a:pt x="791888" y="1673952"/>
                  <a:pt x="648794" y="1767143"/>
                  <a:pt x="500181" y="1844293"/>
                </a:cubicBezTo>
                <a:lnTo>
                  <a:pt x="450905" y="1866833"/>
                </a:lnTo>
                <a:lnTo>
                  <a:pt x="0" y="942339"/>
                </a:lnTo>
                <a:lnTo>
                  <a:pt x="742841" y="0"/>
                </a:lnTo>
                <a:lnTo>
                  <a:pt x="1782205" y="220923"/>
                </a:lnTo>
                <a:close/>
              </a:path>
            </a:pathLst>
          </a:custGeom>
          <a:solidFill>
            <a:srgbClr val="9F2936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Полилиния: фигура 119">
            <a:extLst>
              <a:ext uri="{FF2B5EF4-FFF2-40B4-BE49-F238E27FC236}">
                <a16:creationId xmlns:a16="http://schemas.microsoft.com/office/drawing/2014/main" id="{96835D89-BBBA-42B8-AE1B-E75BF86C610D}"/>
              </a:ext>
            </a:extLst>
          </p:cNvPr>
          <p:cNvSpPr/>
          <p:nvPr/>
        </p:nvSpPr>
        <p:spPr>
          <a:xfrm rot="18540000">
            <a:off x="7714558" y="2611899"/>
            <a:ext cx="1193579" cy="1250403"/>
          </a:xfrm>
          <a:custGeom>
            <a:avLst/>
            <a:gdLst>
              <a:gd name="connsiteX0" fmla="*/ 1033906 w 1798552"/>
              <a:gd name="connsiteY0" fmla="*/ 0 h 1867282"/>
              <a:gd name="connsiteX1" fmla="*/ 1798552 w 1798552"/>
              <a:gd name="connsiteY1" fmla="*/ 952679 h 1867282"/>
              <a:gd name="connsiteX2" fmla="*/ 1372066 w 1798552"/>
              <a:gd name="connsiteY2" fmla="*/ 1867282 h 1867282"/>
              <a:gd name="connsiteX3" fmla="*/ 1244975 w 1798552"/>
              <a:gd name="connsiteY3" fmla="*/ 1807264 h 1867282"/>
              <a:gd name="connsiteX4" fmla="*/ 473774 w 1798552"/>
              <a:gd name="connsiteY4" fmla="*/ 1169589 h 1867282"/>
              <a:gd name="connsiteX5" fmla="*/ 10376 w 1798552"/>
              <a:gd name="connsiteY5" fmla="*/ 282661 h 1867282"/>
              <a:gd name="connsiteX6" fmla="*/ 0 w 1798552"/>
              <a:gd name="connsiteY6" fmla="*/ 238696 h 1867282"/>
              <a:gd name="connsiteX7" fmla="*/ 1033906 w 1798552"/>
              <a:gd name="connsiteY7" fmla="*/ 0 h 1867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8552" h="1867282">
                <a:moveTo>
                  <a:pt x="1033906" y="0"/>
                </a:moveTo>
                <a:lnTo>
                  <a:pt x="1798552" y="952679"/>
                </a:lnTo>
                <a:lnTo>
                  <a:pt x="1372066" y="1867282"/>
                </a:lnTo>
                <a:lnTo>
                  <a:pt x="1244975" y="1807264"/>
                </a:lnTo>
                <a:cubicBezTo>
                  <a:pt x="956141" y="1653214"/>
                  <a:pt x="692740" y="1439990"/>
                  <a:pt x="473774" y="1169589"/>
                </a:cubicBezTo>
                <a:cubicBezTo>
                  <a:pt x="254808" y="899189"/>
                  <a:pt x="101008" y="597212"/>
                  <a:pt x="10376" y="282661"/>
                </a:cubicBezTo>
                <a:lnTo>
                  <a:pt x="0" y="238696"/>
                </a:lnTo>
                <a:lnTo>
                  <a:pt x="1033906" y="0"/>
                </a:lnTo>
                <a:close/>
              </a:path>
            </a:pathLst>
          </a:custGeom>
          <a:solidFill>
            <a:srgbClr val="3399FF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C8FF2C5-5863-4832-B9FC-9E3870FEFD5C}"/>
              </a:ext>
            </a:extLst>
          </p:cNvPr>
          <p:cNvSpPr txBox="1"/>
          <p:nvPr/>
        </p:nvSpPr>
        <p:spPr>
          <a:xfrm rot="19932833">
            <a:off x="7105916" y="468772"/>
            <a:ext cx="10570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ШНОР/ШССУ</a:t>
            </a:r>
            <a:endParaRPr kumimoji="0" lang="ru-RU" sz="1200" b="1" i="0" u="none" strike="noStrike" kern="0" cap="all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495D139-5EBF-4D2E-9F6F-9F88D32B9833}"/>
              </a:ext>
            </a:extLst>
          </p:cNvPr>
          <p:cNvSpPr txBox="1"/>
          <p:nvPr/>
        </p:nvSpPr>
        <p:spPr>
          <a:xfrm rot="1456312">
            <a:off x="7962711" y="514536"/>
            <a:ext cx="1691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функциональная грамотность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495D139-5EBF-4D2E-9F6F-9F88D32B9833}"/>
              </a:ext>
            </a:extLst>
          </p:cNvPr>
          <p:cNvSpPr txBox="1"/>
          <p:nvPr/>
        </p:nvSpPr>
        <p:spPr>
          <a:xfrm rot="2999676">
            <a:off x="6627173" y="2530537"/>
            <a:ext cx="12121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наставничество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495D139-5EBF-4D2E-9F6F-9F88D32B9833}"/>
              </a:ext>
            </a:extLst>
          </p:cNvPr>
          <p:cNvSpPr txBox="1"/>
          <p:nvPr/>
        </p:nvSpPr>
        <p:spPr>
          <a:xfrm>
            <a:off x="7551738" y="2733163"/>
            <a:ext cx="15343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Сопровождение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слушателей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800" b="1" i="0" u="none" strike="noStrike" kern="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флагманских </a:t>
            </a:r>
            <a:r>
              <a:rPr kumimoji="0" lang="ru-RU" sz="800" b="1" i="0" u="none" strike="noStrike" kern="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курсов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800" b="1" i="0" u="none" strike="noStrike" kern="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«Академии </a:t>
            </a:r>
            <a:endParaRPr kumimoji="0" lang="ru-RU" sz="800" b="1" i="0" u="none" strike="noStrike" kern="0" cap="all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Минпросвещения </a:t>
            </a:r>
            <a:r>
              <a:rPr kumimoji="0" lang="ru-RU" sz="800" b="1" i="0" u="none" strike="noStrike" kern="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России»</a:t>
            </a:r>
            <a:endParaRPr kumimoji="0" lang="ru-RU" sz="800" b="1" i="0" u="none" strike="noStrike" kern="0" cap="all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446" y="1036391"/>
            <a:ext cx="1566979" cy="1505856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B8E8371E-257C-49C2-AEC7-FA708DDC2A32}"/>
              </a:ext>
            </a:extLst>
          </p:cNvPr>
          <p:cNvSpPr txBox="1"/>
          <p:nvPr/>
        </p:nvSpPr>
        <p:spPr>
          <a:xfrm>
            <a:off x="9341020" y="1487433"/>
            <a:ext cx="471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ЦОС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495D139-5EBF-4D2E-9F6F-9F88D32B9833}"/>
              </a:ext>
            </a:extLst>
          </p:cNvPr>
          <p:cNvSpPr txBox="1"/>
          <p:nvPr/>
        </p:nvSpPr>
        <p:spPr>
          <a:xfrm>
            <a:off x="7620284" y="1424853"/>
            <a:ext cx="13869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Направления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деятельности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Методического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актива</a:t>
            </a:r>
          </a:p>
        </p:txBody>
      </p:sp>
      <p:sp>
        <p:nvSpPr>
          <p:cNvPr id="48" name="Заголовок 1">
            <a:extLst>
              <a:ext uri="{FF2B5EF4-FFF2-40B4-BE49-F238E27FC236}">
                <a16:creationId xmlns:a16="http://schemas.microsoft.com/office/drawing/2014/main" id="{EFA3CBD4-FA50-1B49-87B0-7C67A40A951C}"/>
              </a:ext>
            </a:extLst>
          </p:cNvPr>
          <p:cNvSpPr txBox="1">
            <a:spLocks/>
          </p:cNvSpPr>
          <p:nvPr/>
        </p:nvSpPr>
        <p:spPr>
          <a:xfrm>
            <a:off x="110362" y="-39406"/>
            <a:ext cx="10168014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i="0" u="none" strike="noStrike" kern="1200" cap="none" spc="0" normalizeH="0" baseline="0" noProof="0" dirty="0" smtClean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методического актива</a:t>
            </a:r>
            <a:endParaRPr kumimoji="0" lang="ru-RU" sz="30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2" name="Таблица 51"/>
          <p:cNvGraphicFramePr>
            <a:graphicFrameLocks noGrp="1"/>
          </p:cNvGraphicFramePr>
          <p:nvPr>
            <p:extLst/>
          </p:nvPr>
        </p:nvGraphicFramePr>
        <p:xfrm>
          <a:off x="291488" y="2208275"/>
          <a:ext cx="4281423" cy="1958317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268223">
                  <a:extLst>
                    <a:ext uri="{9D8B030D-6E8A-4147-A177-3AD203B41FA5}">
                      <a16:colId xmlns:a16="http://schemas.microsoft.com/office/drawing/2014/main" val="198806917"/>
                    </a:ext>
                  </a:extLst>
                </a:gridCol>
                <a:gridCol w="1553904">
                  <a:extLst>
                    <a:ext uri="{9D8B030D-6E8A-4147-A177-3AD203B41FA5}">
                      <a16:colId xmlns:a16="http://schemas.microsoft.com/office/drawing/2014/main" val="707283276"/>
                    </a:ext>
                  </a:extLst>
                </a:gridCol>
                <a:gridCol w="1459296">
                  <a:extLst>
                    <a:ext uri="{9D8B030D-6E8A-4147-A177-3AD203B41FA5}">
                      <a16:colId xmlns:a16="http://schemas.microsoft.com/office/drawing/2014/main" val="353034731"/>
                    </a:ext>
                  </a:extLst>
                </a:gridCol>
              </a:tblGrid>
              <a:tr h="3390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>
                          <a:effectLst/>
                        </a:rPr>
                        <a:t>Предмет</a:t>
                      </a:r>
                    </a:p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>
                          <a:effectLst/>
                        </a:rPr>
                        <a:t>Численность методистов  в </a:t>
                      </a:r>
                      <a:r>
                        <a:rPr lang="ru-RU" sz="1000" b="1" u="none" strike="noStrike" dirty="0" err="1" smtClean="0">
                          <a:effectLst/>
                        </a:rPr>
                        <a:t>методактиве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>
                          <a:effectLst/>
                        </a:rPr>
                        <a:t>Численность учителей ОО на одного методиста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6726986"/>
                  </a:ext>
                </a:extLst>
              </a:tr>
              <a:tr h="12869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Русский язык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>
                          <a:effectLst/>
                        </a:rPr>
                        <a:t>18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>
                          <a:effectLst/>
                        </a:rPr>
                        <a:t>162</a:t>
                      </a:r>
                    </a:p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24377151"/>
                  </a:ext>
                </a:extLst>
              </a:tr>
              <a:tr h="12869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Литература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>
                          <a:effectLst/>
                        </a:rPr>
                        <a:t>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7781545"/>
                  </a:ext>
                </a:extLst>
              </a:tr>
              <a:tr h="12869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Математика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18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>
                          <a:effectLst/>
                        </a:rPr>
                        <a:t>180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42156209"/>
                  </a:ext>
                </a:extLst>
              </a:tr>
              <a:tr h="12869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Биология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>
                          <a:effectLst/>
                        </a:rPr>
                        <a:t>131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52395881"/>
                  </a:ext>
                </a:extLst>
              </a:tr>
              <a:tr h="12869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Химия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>
                          <a:effectLst/>
                        </a:rPr>
                        <a:t>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>
                          <a:effectLst/>
                        </a:rPr>
                        <a:t>88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58044681"/>
                  </a:ext>
                </a:extLst>
              </a:tr>
              <a:tr h="12869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</a:rPr>
                        <a:t>Физика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>
                          <a:effectLst/>
                        </a:rPr>
                        <a:t>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>
                          <a:effectLst/>
                        </a:rPr>
                        <a:t>166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68922904"/>
                  </a:ext>
                </a:extLst>
              </a:tr>
              <a:tr h="12869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</a:rPr>
                        <a:t>География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>
                          <a:effectLst/>
                        </a:rPr>
                        <a:t>204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14639665"/>
                  </a:ext>
                </a:extLst>
              </a:tr>
              <a:tr h="12869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</a:rPr>
                        <a:t>История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>
                          <a:effectLst/>
                        </a:rPr>
                        <a:t>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>
                          <a:effectLst/>
                        </a:rPr>
                        <a:t>405</a:t>
                      </a:r>
                    </a:p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68208554"/>
                  </a:ext>
                </a:extLst>
              </a:tr>
              <a:tr h="12869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</a:rPr>
                        <a:t>Обществознание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9759162"/>
                  </a:ext>
                </a:extLst>
              </a:tr>
              <a:tr h="15469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Итого: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>
                          <a:effectLst/>
                        </a:rPr>
                        <a:t>78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16317427"/>
                  </a:ext>
                </a:extLst>
              </a:tr>
            </a:tbl>
          </a:graphicData>
        </a:graphic>
      </p:graphicFrame>
      <p:sp>
        <p:nvSpPr>
          <p:cNvPr id="55" name="TextBox 54"/>
          <p:cNvSpPr txBox="1"/>
          <p:nvPr/>
        </p:nvSpPr>
        <p:spPr>
          <a:xfrm>
            <a:off x="7052967" y="4500937"/>
            <a:ext cx="1706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Функции методического актива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4" t="17083" r="17656" b="15000"/>
          <a:stretch/>
        </p:blipFill>
        <p:spPr>
          <a:xfrm>
            <a:off x="5663067" y="3572387"/>
            <a:ext cx="6472379" cy="3238120"/>
          </a:xfrm>
          <a:prstGeom prst="rect">
            <a:avLst/>
          </a:prstGeom>
        </p:spPr>
      </p:pic>
      <p:sp>
        <p:nvSpPr>
          <p:cNvPr id="44" name="Скругленный прямоугольник 43"/>
          <p:cNvSpPr/>
          <p:nvPr/>
        </p:nvSpPr>
        <p:spPr>
          <a:xfrm>
            <a:off x="511245" y="1170734"/>
            <a:ext cx="924295" cy="35144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2021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Стрелка вниз 49"/>
          <p:cNvSpPr/>
          <p:nvPr/>
        </p:nvSpPr>
        <p:spPr>
          <a:xfrm>
            <a:off x="791313" y="1513475"/>
            <a:ext cx="403165" cy="162517"/>
          </a:xfrm>
          <a:prstGeom prst="down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291488" y="1666291"/>
            <a:ext cx="4281423" cy="54198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Тьюторкое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сопровождение слушателей ДПП ПК «Школа современного учителя»,  проведение региональных практикумов в рамках программы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59014" y="4398012"/>
            <a:ext cx="924295" cy="35144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2022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Стрелка вниз 55"/>
          <p:cNvSpPr/>
          <p:nvPr/>
        </p:nvSpPr>
        <p:spPr>
          <a:xfrm rot="16200000">
            <a:off x="868849" y="4499842"/>
            <a:ext cx="403165" cy="199505"/>
          </a:xfrm>
          <a:prstGeom prst="down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9" name="Таблица 58"/>
          <p:cNvGraphicFramePr>
            <a:graphicFrameLocks noGrp="1"/>
          </p:cNvGraphicFramePr>
          <p:nvPr>
            <p:extLst/>
          </p:nvPr>
        </p:nvGraphicFramePr>
        <p:xfrm>
          <a:off x="1157554" y="4398012"/>
          <a:ext cx="4222157" cy="2249572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435803">
                  <a:extLst>
                    <a:ext uri="{9D8B030D-6E8A-4147-A177-3AD203B41FA5}">
                      <a16:colId xmlns:a16="http://schemas.microsoft.com/office/drawing/2014/main" val="1402390840"/>
                    </a:ext>
                  </a:extLst>
                </a:gridCol>
                <a:gridCol w="2786354">
                  <a:extLst>
                    <a:ext uri="{9D8B030D-6E8A-4147-A177-3AD203B41FA5}">
                      <a16:colId xmlns:a16="http://schemas.microsoft.com/office/drawing/2014/main" val="1632915595"/>
                    </a:ext>
                  </a:extLst>
                </a:gridCol>
              </a:tblGrid>
              <a:tr h="2798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>
                          <a:effectLst/>
                        </a:rPr>
                        <a:t>Предметы</a:t>
                      </a:r>
                    </a:p>
                    <a:p>
                      <a:pPr algn="ctr" fontAlgn="b"/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>
                          <a:effectLst/>
                        </a:rPr>
                        <a:t>Оценка</a:t>
                      </a:r>
                      <a:r>
                        <a:rPr lang="en-US" sz="1000" b="1" u="none" strike="noStrike" dirty="0" smtClean="0">
                          <a:effectLst/>
                        </a:rPr>
                        <a:t> </a:t>
                      </a:r>
                      <a:r>
                        <a:rPr lang="ru-RU" sz="1000" b="1" u="none" strike="noStrike" dirty="0" smtClean="0">
                          <a:effectLst/>
                        </a:rPr>
                        <a:t>методических компетенций </a:t>
                      </a:r>
                      <a:r>
                        <a:rPr lang="ru-RU" sz="1000" b="1" u="none" strike="noStrike" dirty="0">
                          <a:effectLst/>
                        </a:rPr>
                        <a:t>учителей (методисты</a:t>
                      </a:r>
                      <a:r>
                        <a:rPr lang="ru-RU" sz="1000" b="1" u="none" strike="noStrike" dirty="0" smtClean="0">
                          <a:effectLst/>
                        </a:rPr>
                        <a:t>)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960500"/>
                  </a:ext>
                </a:extLst>
              </a:tr>
              <a:tr h="15059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Русский язык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20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96558591"/>
                  </a:ext>
                </a:extLst>
              </a:tr>
              <a:tr h="15059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Математика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27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38922718"/>
                  </a:ext>
                </a:extLst>
              </a:tr>
              <a:tr h="15059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</a:rPr>
                        <a:t>Химия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08401506"/>
                  </a:ext>
                </a:extLst>
              </a:tr>
              <a:tr h="16359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</a:rPr>
                        <a:t>Биология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08683271"/>
                  </a:ext>
                </a:extLst>
              </a:tr>
              <a:tr h="15059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</a:rPr>
                        <a:t>История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11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66282033"/>
                  </a:ext>
                </a:extLst>
              </a:tr>
              <a:tr h="15059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</a:rPr>
                        <a:t>Обществознание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10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47411216"/>
                  </a:ext>
                </a:extLst>
              </a:tr>
              <a:tr h="15059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</a:rPr>
                        <a:t>Информатика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9497396"/>
                  </a:ext>
                </a:extLst>
              </a:tr>
              <a:tr h="15059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</a:rPr>
                        <a:t>Начальная школа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95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68325877"/>
                  </a:ext>
                </a:extLst>
              </a:tr>
              <a:tr h="15059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</a:rPr>
                        <a:t>Английский язык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33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21583908"/>
                  </a:ext>
                </a:extLst>
              </a:tr>
              <a:tr h="15059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</a:rPr>
                        <a:t>Немецкий язык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6682565"/>
                  </a:ext>
                </a:extLst>
              </a:tr>
              <a:tr h="2966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Общее                             количество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270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66723427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10362" y="4950710"/>
            <a:ext cx="104719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Сроки проведения: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волна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апрель 2022 г.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волна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август/сентябрь 2022 г.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5496530" y="1604417"/>
            <a:ext cx="84416" cy="48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60400" y="-14304"/>
            <a:ext cx="2531600" cy="97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53355"/>
              </p:ext>
            </p:extLst>
          </p:nvPr>
        </p:nvGraphicFramePr>
        <p:xfrm>
          <a:off x="477079" y="1295038"/>
          <a:ext cx="10714383" cy="52182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5251">
                  <a:extLst>
                    <a:ext uri="{9D8B030D-6E8A-4147-A177-3AD203B41FA5}">
                      <a16:colId xmlns:a16="http://schemas.microsoft.com/office/drawing/2014/main" val="1132659268"/>
                    </a:ext>
                  </a:extLst>
                </a:gridCol>
                <a:gridCol w="3676337">
                  <a:extLst>
                    <a:ext uri="{9D8B030D-6E8A-4147-A177-3AD203B41FA5}">
                      <a16:colId xmlns:a16="http://schemas.microsoft.com/office/drawing/2014/main" val="3791166525"/>
                    </a:ext>
                  </a:extLst>
                </a:gridCol>
                <a:gridCol w="3081093">
                  <a:extLst>
                    <a:ext uri="{9D8B030D-6E8A-4147-A177-3AD203B41FA5}">
                      <a16:colId xmlns:a16="http://schemas.microsoft.com/office/drawing/2014/main" val="3994173785"/>
                    </a:ext>
                  </a:extLst>
                </a:gridCol>
                <a:gridCol w="3481702">
                  <a:extLst>
                    <a:ext uri="{9D8B030D-6E8A-4147-A177-3AD203B41FA5}">
                      <a16:colId xmlns:a16="http://schemas.microsoft.com/office/drawing/2014/main" val="234615595"/>
                    </a:ext>
                  </a:extLst>
                </a:gridCol>
              </a:tblGrid>
              <a:tr h="1204209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995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995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предмета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995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Численный состав педагогов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995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число методистов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8536368"/>
                  </a:ext>
                </a:extLst>
              </a:tr>
              <a:tr h="401403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995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995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и литература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995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4283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995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3336070"/>
                  </a:ext>
                </a:extLst>
              </a:tr>
              <a:tr h="401403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995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995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995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3287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995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8824161"/>
                  </a:ext>
                </a:extLst>
              </a:tr>
              <a:tr h="401403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995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995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995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995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0769103"/>
                  </a:ext>
                </a:extLst>
              </a:tr>
              <a:tr h="401403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995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995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995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1066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995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146755"/>
                  </a:ext>
                </a:extLst>
              </a:tr>
              <a:tr h="401403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995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995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 и обществознание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995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2475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995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6099392"/>
                  </a:ext>
                </a:extLst>
              </a:tr>
              <a:tr h="401403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995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995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995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801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995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1470291"/>
                  </a:ext>
                </a:extLst>
              </a:tr>
              <a:tr h="401403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995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995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Начальная школа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995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11423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995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2700394"/>
                  </a:ext>
                </a:extLst>
              </a:tr>
              <a:tr h="401403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995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995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Английский язык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995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3889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995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5431677"/>
                  </a:ext>
                </a:extLst>
              </a:tr>
              <a:tr h="401403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995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995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Немецкий язык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995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995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760561"/>
                  </a:ext>
                </a:extLst>
              </a:tr>
              <a:tr h="401403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995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995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995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28187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995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7131340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60400" y="681"/>
            <a:ext cx="2531600" cy="9723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9467" y="279375"/>
            <a:ext cx="91819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Предполагаемый численный состав методического актива</a:t>
            </a:r>
            <a:endParaRPr lang="ru-RU" sz="3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6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8940965" y="8471342"/>
          <a:ext cx="5327828" cy="327054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49409">
                  <a:extLst>
                    <a:ext uri="{9D8B030D-6E8A-4147-A177-3AD203B41FA5}">
                      <a16:colId xmlns:a16="http://schemas.microsoft.com/office/drawing/2014/main" val="4165047713"/>
                    </a:ext>
                  </a:extLst>
                </a:gridCol>
                <a:gridCol w="3014786">
                  <a:extLst>
                    <a:ext uri="{9D8B030D-6E8A-4147-A177-3AD203B41FA5}">
                      <a16:colId xmlns:a16="http://schemas.microsoft.com/office/drawing/2014/main" val="2375893318"/>
                    </a:ext>
                  </a:extLst>
                </a:gridCol>
                <a:gridCol w="1763633">
                  <a:extLst>
                    <a:ext uri="{9D8B030D-6E8A-4147-A177-3AD203B41FA5}">
                      <a16:colId xmlns:a16="http://schemas.microsoft.com/office/drawing/2014/main" val="1045669624"/>
                    </a:ext>
                  </a:extLst>
                </a:gridCol>
              </a:tblGrid>
              <a:tr h="934441">
                <a:tc rowSpan="3"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2400" b="1" dirty="0">
                        <a:solidFill>
                          <a:srgbClr val="4547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4547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4547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  <a:extLst>
                  <a:ext uri="{0D108BD9-81ED-4DB2-BD59-A6C34878D82A}">
                    <a16:rowId xmlns:a16="http://schemas.microsoft.com/office/drawing/2014/main" val="3365032737"/>
                  </a:ext>
                </a:extLst>
              </a:tr>
              <a:tr h="1401661">
                <a:tc vMerge="1"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4547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924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 anchor="ctr"/>
                </a:tc>
                <a:extLst>
                  <a:ext uri="{0D108BD9-81ED-4DB2-BD59-A6C34878D82A}">
                    <a16:rowId xmlns:a16="http://schemas.microsoft.com/office/drawing/2014/main" val="3385093994"/>
                  </a:ext>
                </a:extLst>
              </a:tr>
              <a:tr h="934441">
                <a:tc vMerge="1"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4547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924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 anchor="ctr"/>
                </a:tc>
                <a:extLst>
                  <a:ext uri="{0D108BD9-81ED-4DB2-BD59-A6C34878D82A}">
                    <a16:rowId xmlns:a16="http://schemas.microsoft.com/office/drawing/2014/main" val="3695098686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89467" y="279375"/>
            <a:ext cx="59218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методическом активе</a:t>
            </a:r>
            <a:endParaRPr lang="ru-RU" sz="3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60400" y="681"/>
            <a:ext cx="2531600" cy="97238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-251792" y="973061"/>
            <a:ext cx="690106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Участники методического актива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fontAlgn="base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 fontAlgn="base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состав методического актива включаются педагоги высшей квалификационной категории, имеющие высшее педагогическое образование и стаж работы по специальности не менее 5 лет, пользующиеся авторитетом и уважением среди коллег.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 fontAlgn="base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методический актив также могут включаться руководители методических объединений, советов, ведущие и старшие эксперты предметных комиссий ЕГЭ и ОГЭ,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тьюторы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наставники, лидеры профессиональных сообществ и ассоциаций, педагоги, имеющие стабильно высокие результаты у обучающихся.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 fontAlgn="base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Численный состав регионального методического актива определяется из расчета одна единица методиста на 120 учителей по каждому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предмету.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 fontAlgn="base"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включения в состав регионального методического актива педагог заполняет заявление о включении в методический актив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подписывает заявление о согласии на обработку персональных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данных.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18867" y="1432580"/>
            <a:ext cx="482526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Условия участия в методическом активе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fontAlgn="base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fontAlgn="base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Условиями участия педагогов в методическом активе региональных методистов являются: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 fontAlgn="base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успешное прохождение диагностики методических компетенций, проводимой ФГБУ «Федеральный институт оценки качества образования» и прошедших повышение квалификации на базе ФГАОУ ДПО «Академии Минпросвещения России» или ГБОУ ИРО Краснодарского края;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 fontAlgn="base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самовыдвижение,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наличии документа, подтверждающего прохождение курсов повышения квалификации по направлениям деятельности методического актива.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70456" y="1432580"/>
            <a:ext cx="84416" cy="48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215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8940965" y="8471342"/>
          <a:ext cx="5327828" cy="327054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49409">
                  <a:extLst>
                    <a:ext uri="{9D8B030D-6E8A-4147-A177-3AD203B41FA5}">
                      <a16:colId xmlns:a16="http://schemas.microsoft.com/office/drawing/2014/main" val="4165047713"/>
                    </a:ext>
                  </a:extLst>
                </a:gridCol>
                <a:gridCol w="3014786">
                  <a:extLst>
                    <a:ext uri="{9D8B030D-6E8A-4147-A177-3AD203B41FA5}">
                      <a16:colId xmlns:a16="http://schemas.microsoft.com/office/drawing/2014/main" val="2375893318"/>
                    </a:ext>
                  </a:extLst>
                </a:gridCol>
                <a:gridCol w="1763633">
                  <a:extLst>
                    <a:ext uri="{9D8B030D-6E8A-4147-A177-3AD203B41FA5}">
                      <a16:colId xmlns:a16="http://schemas.microsoft.com/office/drawing/2014/main" val="1045669624"/>
                    </a:ext>
                  </a:extLst>
                </a:gridCol>
              </a:tblGrid>
              <a:tr h="934441">
                <a:tc rowSpan="3"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2400" b="1" dirty="0">
                        <a:solidFill>
                          <a:srgbClr val="4547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4547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4547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  <a:extLst>
                  <a:ext uri="{0D108BD9-81ED-4DB2-BD59-A6C34878D82A}">
                    <a16:rowId xmlns:a16="http://schemas.microsoft.com/office/drawing/2014/main" val="3365032737"/>
                  </a:ext>
                </a:extLst>
              </a:tr>
              <a:tr h="1401661">
                <a:tc vMerge="1"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4547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924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 anchor="ctr"/>
                </a:tc>
                <a:extLst>
                  <a:ext uri="{0D108BD9-81ED-4DB2-BD59-A6C34878D82A}">
                    <a16:rowId xmlns:a16="http://schemas.microsoft.com/office/drawing/2014/main" val="3385093994"/>
                  </a:ext>
                </a:extLst>
              </a:tr>
              <a:tr h="934441">
                <a:tc vMerge="1"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4547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924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 anchor="ctr"/>
                </a:tc>
                <a:extLst>
                  <a:ext uri="{0D108BD9-81ED-4DB2-BD59-A6C34878D82A}">
                    <a16:rowId xmlns:a16="http://schemas.microsoft.com/office/drawing/2014/main" val="3695098686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89467" y="279375"/>
            <a:ext cx="8965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и согласие на обработку персональных данных</a:t>
            </a:r>
            <a:endParaRPr lang="ru-RU" sz="3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60400" y="-14304"/>
            <a:ext cx="2531600" cy="9723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2" t="26377" r="17744" b="7246"/>
          <a:stretch/>
        </p:blipFill>
        <p:spPr>
          <a:xfrm>
            <a:off x="1958009" y="958076"/>
            <a:ext cx="9571382" cy="5783235"/>
          </a:xfrm>
          <a:prstGeom prst="rect">
            <a:avLst/>
          </a:prstGeom>
          <a:ln>
            <a:solidFill>
              <a:srgbClr val="3399FF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6512647" y="958076"/>
            <a:ext cx="126692" cy="5783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55565" y="2375452"/>
            <a:ext cx="3588026" cy="238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87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8940965" y="8471342"/>
          <a:ext cx="5327828" cy="327054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49409">
                  <a:extLst>
                    <a:ext uri="{9D8B030D-6E8A-4147-A177-3AD203B41FA5}">
                      <a16:colId xmlns:a16="http://schemas.microsoft.com/office/drawing/2014/main" val="4165047713"/>
                    </a:ext>
                  </a:extLst>
                </a:gridCol>
                <a:gridCol w="3014786">
                  <a:extLst>
                    <a:ext uri="{9D8B030D-6E8A-4147-A177-3AD203B41FA5}">
                      <a16:colId xmlns:a16="http://schemas.microsoft.com/office/drawing/2014/main" val="2375893318"/>
                    </a:ext>
                  </a:extLst>
                </a:gridCol>
                <a:gridCol w="1763633">
                  <a:extLst>
                    <a:ext uri="{9D8B030D-6E8A-4147-A177-3AD203B41FA5}">
                      <a16:colId xmlns:a16="http://schemas.microsoft.com/office/drawing/2014/main" val="1045669624"/>
                    </a:ext>
                  </a:extLst>
                </a:gridCol>
              </a:tblGrid>
              <a:tr h="934441">
                <a:tc rowSpan="3"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2400" b="1" dirty="0">
                        <a:solidFill>
                          <a:srgbClr val="4547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4547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4547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  <a:extLst>
                  <a:ext uri="{0D108BD9-81ED-4DB2-BD59-A6C34878D82A}">
                    <a16:rowId xmlns:a16="http://schemas.microsoft.com/office/drawing/2014/main" val="3365032737"/>
                  </a:ext>
                </a:extLst>
              </a:tr>
              <a:tr h="1401661">
                <a:tc vMerge="1"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4547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924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 anchor="ctr"/>
                </a:tc>
                <a:extLst>
                  <a:ext uri="{0D108BD9-81ED-4DB2-BD59-A6C34878D82A}">
                    <a16:rowId xmlns:a16="http://schemas.microsoft.com/office/drawing/2014/main" val="3385093994"/>
                  </a:ext>
                </a:extLst>
              </a:tr>
              <a:tr h="934441">
                <a:tc vMerge="1"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4547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924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 anchor="ctr"/>
                </a:tc>
                <a:extLst>
                  <a:ext uri="{0D108BD9-81ED-4DB2-BD59-A6C34878D82A}">
                    <a16:rowId xmlns:a16="http://schemas.microsoft.com/office/drawing/2014/main" val="3695098686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89467" y="279375"/>
            <a:ext cx="86650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за участие в деятельности методического актива</a:t>
            </a:r>
            <a:endParaRPr lang="ru-RU" sz="3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60400" y="681"/>
            <a:ext cx="2531600" cy="97238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820760" y="1720815"/>
            <a:ext cx="84416" cy="48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214548" y="1508017"/>
            <a:ext cx="4742225" cy="111591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организационно-методической деятельности на муниципальном, региональном, федеральном уровнях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846400" y="2906305"/>
            <a:ext cx="1094565" cy="4969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год работы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063" y="1508017"/>
            <a:ext cx="6339324" cy="923330"/>
          </a:xfrm>
          <a:prstGeom prst="rect">
            <a:avLst/>
          </a:prstGeom>
          <a:noFill/>
          <a:ln w="19050">
            <a:solidFill>
              <a:srgbClr val="3399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Заседание аттестационной комиссии министерства образования, науки и молодежной политики Краснодарского края (Протокол № 7 от 30 марта 2022 года)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3018703" y="2516490"/>
            <a:ext cx="646044" cy="6382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72063" y="3239928"/>
            <a:ext cx="6339324" cy="2585323"/>
          </a:xfrm>
          <a:prstGeom prst="rect">
            <a:avLst/>
          </a:prstGeom>
          <a:noFill/>
          <a:ln w="19050">
            <a:solidFill>
              <a:srgbClr val="3399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регионального уровня в критерии Измерительных материалов для оценки профессиональной деятельности аттестуемых педагогических работников «Личный вклад в повышение качества образования и транслирование опыта практических результатов своей профессиональной деятельности»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(показатель «Участие педагогического работника в экспертной и организационно-методической деятельности по различным направлениям»)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212469" y="2906304"/>
            <a:ext cx="1094565" cy="9202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года работы и более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8160026" y="2623930"/>
            <a:ext cx="487017" cy="282375"/>
          </a:xfrm>
          <a:prstGeom prst="down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10516244" y="2623929"/>
            <a:ext cx="487017" cy="282375"/>
          </a:xfrm>
          <a:prstGeom prst="down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8223692" y="3403262"/>
            <a:ext cx="487017" cy="282375"/>
          </a:xfrm>
          <a:prstGeom prst="down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10516244" y="3824017"/>
            <a:ext cx="487017" cy="282375"/>
          </a:xfrm>
          <a:prstGeom prst="down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959983" y="3698088"/>
            <a:ext cx="1094565" cy="595616"/>
          </a:xfrm>
          <a:prstGeom prst="roundRect">
            <a:avLst/>
          </a:prstGeom>
          <a:solidFill>
            <a:srgbClr val="F150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баллов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0212469" y="4106392"/>
            <a:ext cx="1094565" cy="535182"/>
          </a:xfrm>
          <a:prstGeom prst="roundRect">
            <a:avLst/>
          </a:prstGeom>
          <a:solidFill>
            <a:srgbClr val="F150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баллов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214548" y="5210947"/>
            <a:ext cx="4742225" cy="67320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 результат – не более 50 баллов за данный показатель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94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8940965" y="8471342"/>
          <a:ext cx="5327828" cy="327054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49409">
                  <a:extLst>
                    <a:ext uri="{9D8B030D-6E8A-4147-A177-3AD203B41FA5}">
                      <a16:colId xmlns:a16="http://schemas.microsoft.com/office/drawing/2014/main" val="4165047713"/>
                    </a:ext>
                  </a:extLst>
                </a:gridCol>
                <a:gridCol w="3014786">
                  <a:extLst>
                    <a:ext uri="{9D8B030D-6E8A-4147-A177-3AD203B41FA5}">
                      <a16:colId xmlns:a16="http://schemas.microsoft.com/office/drawing/2014/main" val="2375893318"/>
                    </a:ext>
                  </a:extLst>
                </a:gridCol>
                <a:gridCol w="1763633">
                  <a:extLst>
                    <a:ext uri="{9D8B030D-6E8A-4147-A177-3AD203B41FA5}">
                      <a16:colId xmlns:a16="http://schemas.microsoft.com/office/drawing/2014/main" val="1045669624"/>
                    </a:ext>
                  </a:extLst>
                </a:gridCol>
              </a:tblGrid>
              <a:tr h="934441">
                <a:tc rowSpan="3"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2400" b="1" dirty="0">
                        <a:solidFill>
                          <a:srgbClr val="4547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4547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4547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  <a:extLst>
                  <a:ext uri="{0D108BD9-81ED-4DB2-BD59-A6C34878D82A}">
                    <a16:rowId xmlns:a16="http://schemas.microsoft.com/office/drawing/2014/main" val="3365032737"/>
                  </a:ext>
                </a:extLst>
              </a:tr>
              <a:tr h="1401661">
                <a:tc vMerge="1"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4547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924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 anchor="ctr"/>
                </a:tc>
                <a:extLst>
                  <a:ext uri="{0D108BD9-81ED-4DB2-BD59-A6C34878D82A}">
                    <a16:rowId xmlns:a16="http://schemas.microsoft.com/office/drawing/2014/main" val="3385093994"/>
                  </a:ext>
                </a:extLst>
              </a:tr>
              <a:tr h="934441">
                <a:tc vMerge="1"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4547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924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9" marR="52579" marT="0" marB="0" anchor="ctr"/>
                </a:tc>
                <a:extLst>
                  <a:ext uri="{0D108BD9-81ED-4DB2-BD59-A6C34878D82A}">
                    <a16:rowId xmlns:a16="http://schemas.microsoft.com/office/drawing/2014/main" val="3695098686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89467" y="279375"/>
            <a:ext cx="89651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контакты</a:t>
            </a:r>
            <a:endParaRPr lang="ru-RU" sz="3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60400" y="-14304"/>
            <a:ext cx="2531600" cy="97238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" t="3327" r="20717" b="29333"/>
          <a:stretch/>
        </p:blipFill>
        <p:spPr>
          <a:xfrm>
            <a:off x="238540" y="1071085"/>
            <a:ext cx="8935278" cy="422413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56383" y="5532927"/>
            <a:ext cx="79612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Контактный телефон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Центра: 8(861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232-48-79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электронной почты: 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mp@iro23.ru </a:t>
            </a:r>
            <a:endParaRPr lang="ru-RU" sz="2800" b="1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70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635</Words>
  <Application>Microsoft Office PowerPoint</Application>
  <PresentationFormat>Широкоэкранный</PresentationFormat>
  <Paragraphs>171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Тема Office</vt:lpstr>
      <vt:lpstr>1_Тема Office</vt:lpstr>
      <vt:lpstr>Координация и интеграция  деятельности экспертного сообщества  (методического актива)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А. Осипова</dc:creator>
  <cp:lastModifiedBy>Забашта Е. Георгиевна</cp:lastModifiedBy>
  <cp:revision>48</cp:revision>
  <dcterms:created xsi:type="dcterms:W3CDTF">2022-03-14T06:45:41Z</dcterms:created>
  <dcterms:modified xsi:type="dcterms:W3CDTF">2022-05-05T05:22:05Z</dcterms:modified>
</cp:coreProperties>
</file>