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6" r:id="rId5"/>
    <p:sldId id="265" r:id="rId6"/>
    <p:sldId id="267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65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61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4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84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31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9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2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3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81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3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3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C197-9182-4C45-9073-2552256AA70C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B3DBF-91D9-4CDD-90FB-B2D4FB261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3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867742" y="0"/>
              <a:ext cx="8324258" cy="6858000"/>
              <a:chOff x="3867742" y="0"/>
              <a:chExt cx="8324258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3867742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9506707" y="984506"/>
                <a:ext cx="2685293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710698" y="1360616"/>
            <a:ext cx="10757903" cy="2852737"/>
          </a:xfrm>
        </p:spPr>
        <p:txBody>
          <a:bodyPr>
            <a:noAutofit/>
          </a:bodyPr>
          <a:lstStyle/>
          <a:p>
            <a:pPr algn="ctr"/>
            <a:r>
              <a:rPr lang="ru-RU" sz="35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и интеграция деятельности экспертного сообщества (методического актива)</a:t>
            </a:r>
            <a:r>
              <a:rPr lang="ru-RU" sz="3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4547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ru-RU" dirty="0" smtClean="0">
              <a:solidFill>
                <a:srgbClr val="4547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rgbClr val="4547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Забашта Елена Георгиевна, </a:t>
            </a:r>
          </a:p>
          <a:p>
            <a:pPr algn="r"/>
            <a:r>
              <a:rPr lang="ru-RU" dirty="0" smtClean="0">
                <a:solidFill>
                  <a:srgbClr val="4547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ЦНППМ</a:t>
            </a:r>
          </a:p>
          <a:p>
            <a:pPr algn="r"/>
            <a:r>
              <a:rPr lang="ru-RU" dirty="0" smtClean="0">
                <a:solidFill>
                  <a:srgbClr val="4547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17.03.2022 </a:t>
            </a:r>
            <a:endParaRPr lang="ru-RU" dirty="0">
              <a:solidFill>
                <a:srgbClr val="4547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07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57209" y="0"/>
              <a:ext cx="7934791" cy="6858000"/>
              <a:chOff x="4257209" y="0"/>
              <a:chExt cx="7934791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4257209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9506707" y="984506"/>
                <a:ext cx="2685293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940965" y="8471342"/>
          <a:ext cx="5327828" cy="3270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9409">
                  <a:extLst>
                    <a:ext uri="{9D8B030D-6E8A-4147-A177-3AD203B41FA5}">
                      <a16:colId xmlns:a16="http://schemas.microsoft.com/office/drawing/2014/main" val="4165047713"/>
                    </a:ext>
                  </a:extLst>
                </a:gridCol>
                <a:gridCol w="3014786">
                  <a:extLst>
                    <a:ext uri="{9D8B030D-6E8A-4147-A177-3AD203B41FA5}">
                      <a16:colId xmlns:a16="http://schemas.microsoft.com/office/drawing/2014/main" val="2375893318"/>
                    </a:ext>
                  </a:extLst>
                </a:gridCol>
                <a:gridCol w="1763633">
                  <a:extLst>
                    <a:ext uri="{9D8B030D-6E8A-4147-A177-3AD203B41FA5}">
                      <a16:colId xmlns:a16="http://schemas.microsoft.com/office/drawing/2014/main" val="1045669624"/>
                    </a:ext>
                  </a:extLst>
                </a:gridCol>
              </a:tblGrid>
              <a:tr h="934441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extLst>
                  <a:ext uri="{0D108BD9-81ED-4DB2-BD59-A6C34878D82A}">
                    <a16:rowId xmlns:a16="http://schemas.microsoft.com/office/drawing/2014/main" val="3365032737"/>
                  </a:ext>
                </a:extLst>
              </a:tr>
              <a:tr h="140166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385093994"/>
                  </a:ext>
                </a:extLst>
              </a:tr>
              <a:tr h="93444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69509868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71500" y="956294"/>
            <a:ext cx="11172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72" y="-28212"/>
            <a:ext cx="2685293" cy="9845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67" y="279375"/>
            <a:ext cx="8965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1536" y="1263881"/>
            <a:ext cx="104527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деятельности ЦНППМ: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в министерство образования, науки и молодежной политики Краснодарского края от 17.03.2022 № 01-20/1281 «О мерах поддержки и стимулирования региональных методистов»;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в муниципальные образования Краснодарского края о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и функционировании методического актива.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методического актива к сопровождению слушателей флагманских курсов Академии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России, а также к участию в мероприятиях ЦНППМ.</a:t>
            </a: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деятельности кафедр ГБОУ ИРО Краснодарского края:</a:t>
            </a:r>
          </a:p>
          <a:p>
            <a:pPr marL="0" lvl="1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ШНОР/ШШСУ;</a:t>
            </a:r>
          </a:p>
          <a:p>
            <a:pPr marL="0" lvl="1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грамотность;</a:t>
            </a:r>
          </a:p>
          <a:p>
            <a:pPr marL="0" lvl="1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Наставничество;</a:t>
            </a:r>
          </a:p>
          <a:p>
            <a:pPr marL="0" lvl="1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Обновленные ФГОС;</a:t>
            </a:r>
          </a:p>
          <a:p>
            <a:pPr marL="0" lvl="1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ЦОС;</a:t>
            </a:r>
          </a:p>
          <a:p>
            <a:pPr marL="0" lvl="1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проведению ДПП ПК, а также к иным мероприятиям (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семинары и др.).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6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57209" y="0"/>
              <a:ext cx="7934791" cy="6858000"/>
              <a:chOff x="4257209" y="0"/>
              <a:chExt cx="7934791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4257209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9506707" y="984506"/>
                <a:ext cx="2685293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940965" y="8471342"/>
          <a:ext cx="5327828" cy="3270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9409">
                  <a:extLst>
                    <a:ext uri="{9D8B030D-6E8A-4147-A177-3AD203B41FA5}">
                      <a16:colId xmlns:a16="http://schemas.microsoft.com/office/drawing/2014/main" val="4165047713"/>
                    </a:ext>
                  </a:extLst>
                </a:gridCol>
                <a:gridCol w="3014786">
                  <a:extLst>
                    <a:ext uri="{9D8B030D-6E8A-4147-A177-3AD203B41FA5}">
                      <a16:colId xmlns:a16="http://schemas.microsoft.com/office/drawing/2014/main" val="2375893318"/>
                    </a:ext>
                  </a:extLst>
                </a:gridCol>
                <a:gridCol w="1763633">
                  <a:extLst>
                    <a:ext uri="{9D8B030D-6E8A-4147-A177-3AD203B41FA5}">
                      <a16:colId xmlns:a16="http://schemas.microsoft.com/office/drawing/2014/main" val="1045669624"/>
                    </a:ext>
                  </a:extLst>
                </a:gridCol>
              </a:tblGrid>
              <a:tr h="934441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extLst>
                  <a:ext uri="{0D108BD9-81ED-4DB2-BD59-A6C34878D82A}">
                    <a16:rowId xmlns:a16="http://schemas.microsoft.com/office/drawing/2014/main" val="3365032737"/>
                  </a:ext>
                </a:extLst>
              </a:tr>
              <a:tr h="140166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385093994"/>
                  </a:ext>
                </a:extLst>
              </a:tr>
              <a:tr h="93444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69509868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71500" y="956294"/>
            <a:ext cx="11172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31.12.2019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3273-р (ред. от 20.08.2021) «Об утверждении основных принципов национальной системы профессионального роста педагогических работников РФ, включая национальную систему учительского роста»;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16.12.2020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Р-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Концепции создания единой федеральной системы научно-методического сопровождения педагогических работников и управленческих кадров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06.07.2021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2163 «О методических рекомендациях»;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10.12.2021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АЗ-1061/08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формировании методического актива».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ru-RU" u="sng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Региональные: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образования, науки и молодежной политики Краснодарского края от 27.07.2021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2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435 «О создании и функционировании региональной системы научно-методического сопровождения педагогических работников и управленческих кадров Краснодарского края»;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образования, науки и молодежной политики Краснодарского края от 13.08.2021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2625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«Об утверждении Комплекса мер (дорожной карты) по формированию и функционированию региональной системы научно-методического сопровождения педагогических работников и управленческих кадров Краснодарского края»;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Трехсторонние соглашения между муниципальными органами управления образованием,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МОНиМП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ГБОУ ИРО Краснодарского края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72" y="-28212"/>
            <a:ext cx="2685293" cy="9845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67" y="279375"/>
            <a:ext cx="8965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7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57209" y="0"/>
              <a:ext cx="7934791" cy="6858000"/>
              <a:chOff x="4257209" y="0"/>
              <a:chExt cx="7934791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4257209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9506707" y="984506"/>
                <a:ext cx="2685293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940965" y="8471342"/>
          <a:ext cx="5327828" cy="3270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9409">
                  <a:extLst>
                    <a:ext uri="{9D8B030D-6E8A-4147-A177-3AD203B41FA5}">
                      <a16:colId xmlns:a16="http://schemas.microsoft.com/office/drawing/2014/main" val="4165047713"/>
                    </a:ext>
                  </a:extLst>
                </a:gridCol>
                <a:gridCol w="3014786">
                  <a:extLst>
                    <a:ext uri="{9D8B030D-6E8A-4147-A177-3AD203B41FA5}">
                      <a16:colId xmlns:a16="http://schemas.microsoft.com/office/drawing/2014/main" val="2375893318"/>
                    </a:ext>
                  </a:extLst>
                </a:gridCol>
                <a:gridCol w="1763633">
                  <a:extLst>
                    <a:ext uri="{9D8B030D-6E8A-4147-A177-3AD203B41FA5}">
                      <a16:colId xmlns:a16="http://schemas.microsoft.com/office/drawing/2014/main" val="1045669624"/>
                    </a:ext>
                  </a:extLst>
                </a:gridCol>
              </a:tblGrid>
              <a:tr h="934441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extLst>
                  <a:ext uri="{0D108BD9-81ED-4DB2-BD59-A6C34878D82A}">
                    <a16:rowId xmlns:a16="http://schemas.microsoft.com/office/drawing/2014/main" val="3365032737"/>
                  </a:ext>
                </a:extLst>
              </a:tr>
              <a:tr h="140166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385093994"/>
                  </a:ext>
                </a:extLst>
              </a:tr>
              <a:tr h="93444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695098686"/>
                  </a:ext>
                </a:extLst>
              </a:tr>
            </a:tbl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72" y="-28212"/>
            <a:ext cx="2685293" cy="9845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67" y="279375"/>
            <a:ext cx="8965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формирования методического актива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4132" y="1112748"/>
            <a:ext cx="107272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fontAlgn="base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Цель создания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регионального методического актива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методическая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поддержка и помощь педагогам, обеспечивающие им доступ к современным методикам, технологиям, средствам и инструментам обучения и воспитания в рамках развития единой системы научно-методического сопровождения педагогических работников и управленческих кадров.</a:t>
            </a:r>
          </a:p>
          <a:p>
            <a:pPr lvl="1" algn="just" fontAlgn="base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285750" indent="-28575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в Краснодарском крае методического актива, состоящего из квалифицированных учителей с высоким уровнем методической компетентности;</a:t>
            </a:r>
          </a:p>
          <a:p>
            <a:pPr marL="285750" indent="-28575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условий для осуществления адресного повышения квалификации и последующего формирования индивидуальных образовательных маршрутов путем проведения оценки предметных и методических компетенций учителей;</a:t>
            </a:r>
          </a:p>
          <a:p>
            <a:pPr marL="285750" indent="-28575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условий для реализации федеральных программ в сфере профессионального роста педагогических работников.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2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57209" y="0"/>
              <a:ext cx="7934791" cy="6858000"/>
              <a:chOff x="4257209" y="0"/>
              <a:chExt cx="7934791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4257209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9506707" y="984506"/>
                <a:ext cx="2685293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940965" y="8471342"/>
          <a:ext cx="5327828" cy="3270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9409">
                  <a:extLst>
                    <a:ext uri="{9D8B030D-6E8A-4147-A177-3AD203B41FA5}">
                      <a16:colId xmlns:a16="http://schemas.microsoft.com/office/drawing/2014/main" val="4165047713"/>
                    </a:ext>
                  </a:extLst>
                </a:gridCol>
                <a:gridCol w="3014786">
                  <a:extLst>
                    <a:ext uri="{9D8B030D-6E8A-4147-A177-3AD203B41FA5}">
                      <a16:colId xmlns:a16="http://schemas.microsoft.com/office/drawing/2014/main" val="2375893318"/>
                    </a:ext>
                  </a:extLst>
                </a:gridCol>
                <a:gridCol w="1763633">
                  <a:extLst>
                    <a:ext uri="{9D8B030D-6E8A-4147-A177-3AD203B41FA5}">
                      <a16:colId xmlns:a16="http://schemas.microsoft.com/office/drawing/2014/main" val="1045669624"/>
                    </a:ext>
                  </a:extLst>
                </a:gridCol>
              </a:tblGrid>
              <a:tr h="934441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extLst>
                  <a:ext uri="{0D108BD9-81ED-4DB2-BD59-A6C34878D82A}">
                    <a16:rowId xmlns:a16="http://schemas.microsoft.com/office/drawing/2014/main" val="3365032737"/>
                  </a:ext>
                </a:extLst>
              </a:tr>
              <a:tr h="140166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385093994"/>
                  </a:ext>
                </a:extLst>
              </a:tr>
              <a:tr h="93444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695098686"/>
                  </a:ext>
                </a:extLst>
              </a:tr>
            </a:tbl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72" y="-28212"/>
            <a:ext cx="2685293" cy="9845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67" y="279375"/>
            <a:ext cx="8965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методического актива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9467" y="1112748"/>
            <a:ext cx="11303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внедрение в процессе профессионального развития педагогических работников программ формирования компетенций с учетом задачи улучшения качества обучающихся, в том числе по функциональной грамотности;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совершенствование предметных компетенций педагогических работников;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анализа и расшифровка результатов процедур оценки качества образования, формирование на их основе и последующая реализация рекомендаций по совершенствованию методик преподавания;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методическое сопровождение индивидуальных маршрутов непрерывного развития профессионального мастерства педагогических работников;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вовлечение педагогов в экспертную деятельность;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профилактики профессионального выгорания педагогов;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поддержки молодым педагогам и реализация программы наставничества педагогических работников.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5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57209" y="0"/>
              <a:ext cx="7934791" cy="6858000"/>
              <a:chOff x="4257209" y="0"/>
              <a:chExt cx="7934791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4257209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9506707" y="984506"/>
                <a:ext cx="2685293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940965" y="8471342"/>
          <a:ext cx="5327828" cy="3270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9409">
                  <a:extLst>
                    <a:ext uri="{9D8B030D-6E8A-4147-A177-3AD203B41FA5}">
                      <a16:colId xmlns:a16="http://schemas.microsoft.com/office/drawing/2014/main" val="4165047713"/>
                    </a:ext>
                  </a:extLst>
                </a:gridCol>
                <a:gridCol w="3014786">
                  <a:extLst>
                    <a:ext uri="{9D8B030D-6E8A-4147-A177-3AD203B41FA5}">
                      <a16:colId xmlns:a16="http://schemas.microsoft.com/office/drawing/2014/main" val="2375893318"/>
                    </a:ext>
                  </a:extLst>
                </a:gridCol>
                <a:gridCol w="1763633">
                  <a:extLst>
                    <a:ext uri="{9D8B030D-6E8A-4147-A177-3AD203B41FA5}">
                      <a16:colId xmlns:a16="http://schemas.microsoft.com/office/drawing/2014/main" val="1045669624"/>
                    </a:ext>
                  </a:extLst>
                </a:gridCol>
              </a:tblGrid>
              <a:tr h="934441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extLst>
                  <a:ext uri="{0D108BD9-81ED-4DB2-BD59-A6C34878D82A}">
                    <a16:rowId xmlns:a16="http://schemas.microsoft.com/office/drawing/2014/main" val="3365032737"/>
                  </a:ext>
                </a:extLst>
              </a:tr>
              <a:tr h="140166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385093994"/>
                  </a:ext>
                </a:extLst>
              </a:tr>
              <a:tr h="93444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695098686"/>
                  </a:ext>
                </a:extLst>
              </a:tr>
            </a:tbl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72" y="-28212"/>
            <a:ext cx="2685293" cy="9845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67" y="279375"/>
            <a:ext cx="8965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методического актива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734" y="1264143"/>
            <a:ext cx="1150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fontAlgn="base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регионального методического актива предусматривает участие в различных мероприятиях по приоритетным направлениям современного образования:</a:t>
            </a:r>
          </a:p>
          <a:p>
            <a:pPr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ШНОР/ШССУ; </a:t>
            </a:r>
          </a:p>
          <a:p>
            <a:pPr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функциональной грамотности; </a:t>
            </a:r>
          </a:p>
          <a:p>
            <a:pPr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наставничества; </a:t>
            </a:r>
          </a:p>
          <a:p>
            <a:pPr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ФГОС; </a:t>
            </a:r>
          </a:p>
          <a:p>
            <a:pPr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ЦОС;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сопровождение слушателей флагманских курсов «Академии Минпросвещения России»;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в мероприятиях ЦНППМ;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 к проведению ДПП ПК и иным мероприятиям ГБОУ ИРО Краснодарского края.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14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4568" y="76200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57209" y="0"/>
              <a:ext cx="7934791" cy="6858000"/>
              <a:chOff x="4257209" y="0"/>
              <a:chExt cx="7934791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4257209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9506707" y="984506"/>
                <a:ext cx="2685293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940965" y="8471342"/>
          <a:ext cx="5327828" cy="3270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9409">
                  <a:extLst>
                    <a:ext uri="{9D8B030D-6E8A-4147-A177-3AD203B41FA5}">
                      <a16:colId xmlns:a16="http://schemas.microsoft.com/office/drawing/2014/main" val="4165047713"/>
                    </a:ext>
                  </a:extLst>
                </a:gridCol>
                <a:gridCol w="3014786">
                  <a:extLst>
                    <a:ext uri="{9D8B030D-6E8A-4147-A177-3AD203B41FA5}">
                      <a16:colId xmlns:a16="http://schemas.microsoft.com/office/drawing/2014/main" val="2375893318"/>
                    </a:ext>
                  </a:extLst>
                </a:gridCol>
                <a:gridCol w="1763633">
                  <a:extLst>
                    <a:ext uri="{9D8B030D-6E8A-4147-A177-3AD203B41FA5}">
                      <a16:colId xmlns:a16="http://schemas.microsoft.com/office/drawing/2014/main" val="1045669624"/>
                    </a:ext>
                  </a:extLst>
                </a:gridCol>
              </a:tblGrid>
              <a:tr h="934441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extLst>
                  <a:ext uri="{0D108BD9-81ED-4DB2-BD59-A6C34878D82A}">
                    <a16:rowId xmlns:a16="http://schemas.microsoft.com/office/drawing/2014/main" val="3365032737"/>
                  </a:ext>
                </a:extLst>
              </a:tr>
              <a:tr h="140166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385093994"/>
                  </a:ext>
                </a:extLst>
              </a:tr>
              <a:tr h="93444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69509868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95300" y="1031242"/>
            <a:ext cx="1117226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Критерии, предъявляемые к участникам методического актива: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квалификационная категория (в приоритете);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педагогическое образование;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по специальности не менее 5 лет;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методических объединений, советов, лидеры профессиональных сообществ и ассоциаций;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и старшие эксперты предметных комиссий ЕГЭ и ОГЭ;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Тьюторы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наставники;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Педагоги, имеющие стабильно высокие результаты у обучающихся;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КПК на базе ФГАОУ ДПО «Академия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России» или ГБОУ ИРО Краснодарского края;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диагностики методических компетенций, проводимой ФГБУ «Федеральный институт оценки качества образования».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72" y="-28212"/>
            <a:ext cx="2685293" cy="9845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67" y="279375"/>
            <a:ext cx="8965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методического актива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0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57209" y="0"/>
              <a:ext cx="7934791" cy="6858000"/>
              <a:chOff x="4257209" y="0"/>
              <a:chExt cx="7934791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4257209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9506707" y="984506"/>
                <a:ext cx="2685293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940965" y="8471342"/>
          <a:ext cx="5327828" cy="3270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9409">
                  <a:extLst>
                    <a:ext uri="{9D8B030D-6E8A-4147-A177-3AD203B41FA5}">
                      <a16:colId xmlns:a16="http://schemas.microsoft.com/office/drawing/2014/main" val="4165047713"/>
                    </a:ext>
                  </a:extLst>
                </a:gridCol>
                <a:gridCol w="3014786">
                  <a:extLst>
                    <a:ext uri="{9D8B030D-6E8A-4147-A177-3AD203B41FA5}">
                      <a16:colId xmlns:a16="http://schemas.microsoft.com/office/drawing/2014/main" val="2375893318"/>
                    </a:ext>
                  </a:extLst>
                </a:gridCol>
                <a:gridCol w="1763633">
                  <a:extLst>
                    <a:ext uri="{9D8B030D-6E8A-4147-A177-3AD203B41FA5}">
                      <a16:colId xmlns:a16="http://schemas.microsoft.com/office/drawing/2014/main" val="1045669624"/>
                    </a:ext>
                  </a:extLst>
                </a:gridCol>
              </a:tblGrid>
              <a:tr h="934441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extLst>
                  <a:ext uri="{0D108BD9-81ED-4DB2-BD59-A6C34878D82A}">
                    <a16:rowId xmlns:a16="http://schemas.microsoft.com/office/drawing/2014/main" val="3365032737"/>
                  </a:ext>
                </a:extLst>
              </a:tr>
              <a:tr h="140166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385093994"/>
                  </a:ext>
                </a:extLst>
              </a:tr>
              <a:tr h="93444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695098686"/>
                  </a:ext>
                </a:extLst>
              </a:tr>
            </a:tbl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72" y="-28212"/>
            <a:ext cx="2685293" cy="9845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67" y="279375"/>
            <a:ext cx="8965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методический актив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10550"/>
              </p:ext>
            </p:extLst>
          </p:nvPr>
        </p:nvGraphicFramePr>
        <p:xfrm>
          <a:off x="224443" y="886280"/>
          <a:ext cx="8786552" cy="57224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5389">
                  <a:extLst>
                    <a:ext uri="{9D8B030D-6E8A-4147-A177-3AD203B41FA5}">
                      <a16:colId xmlns:a16="http://schemas.microsoft.com/office/drawing/2014/main" val="566487501"/>
                    </a:ext>
                  </a:extLst>
                </a:gridCol>
                <a:gridCol w="1803861">
                  <a:extLst>
                    <a:ext uri="{9D8B030D-6E8A-4147-A177-3AD203B41FA5}">
                      <a16:colId xmlns:a16="http://schemas.microsoft.com/office/drawing/2014/main" val="194666176"/>
                    </a:ext>
                  </a:extLst>
                </a:gridCol>
                <a:gridCol w="864524">
                  <a:extLst>
                    <a:ext uri="{9D8B030D-6E8A-4147-A177-3AD203B41FA5}">
                      <a16:colId xmlns:a16="http://schemas.microsoft.com/office/drawing/2014/main" val="3285892763"/>
                    </a:ext>
                  </a:extLst>
                </a:gridCol>
                <a:gridCol w="773084">
                  <a:extLst>
                    <a:ext uri="{9D8B030D-6E8A-4147-A177-3AD203B41FA5}">
                      <a16:colId xmlns:a16="http://schemas.microsoft.com/office/drawing/2014/main" val="716666252"/>
                    </a:ext>
                  </a:extLst>
                </a:gridCol>
                <a:gridCol w="739832">
                  <a:extLst>
                    <a:ext uri="{9D8B030D-6E8A-4147-A177-3AD203B41FA5}">
                      <a16:colId xmlns:a16="http://schemas.microsoft.com/office/drawing/2014/main" val="120753556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3397444018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2768181218"/>
                    </a:ext>
                  </a:extLst>
                </a:gridCol>
                <a:gridCol w="656705">
                  <a:extLst>
                    <a:ext uri="{9D8B030D-6E8A-4147-A177-3AD203B41FA5}">
                      <a16:colId xmlns:a16="http://schemas.microsoft.com/office/drawing/2014/main" val="2042055499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108882071"/>
                    </a:ext>
                  </a:extLst>
                </a:gridCol>
                <a:gridCol w="989215">
                  <a:extLst>
                    <a:ext uri="{9D8B030D-6E8A-4147-A177-3AD203B41FA5}">
                      <a16:colId xmlns:a16="http://schemas.microsoft.com/office/drawing/2014/main" val="2879347323"/>
                    </a:ext>
                  </a:extLst>
                </a:gridCol>
                <a:gridCol w="656705">
                  <a:extLst>
                    <a:ext uri="{9D8B030D-6E8A-4147-A177-3AD203B41FA5}">
                      <a16:colId xmlns:a16="http://schemas.microsoft.com/office/drawing/2014/main" val="4157177297"/>
                    </a:ext>
                  </a:extLst>
                </a:gridCol>
              </a:tblGrid>
              <a:tr h="201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202186"/>
                  </a:ext>
                </a:extLst>
              </a:tr>
              <a:tr h="7830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Краснодар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305223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910911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Динской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11938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290145"/>
                  </a:ext>
                </a:extLst>
              </a:tr>
              <a:tr h="78302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Крымский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74141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город-курорт Анапа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640026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город-курорт Геленджик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65531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Новороссийск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79928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Темрюкский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69974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Абинский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13480"/>
                  </a:ext>
                </a:extLst>
              </a:tr>
              <a:tr h="78302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Мостовский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492215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Армавир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47761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Лабинский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949983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Новокубанский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09305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Отрадненский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836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730239"/>
                  </a:ext>
                </a:extLst>
              </a:tr>
              <a:tr h="7830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Горячий Ключ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979835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Апшеронский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61388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Белореченский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73"/>
                  </a:ext>
                </a:extLst>
              </a:tr>
              <a:tr h="783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Сочи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59389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Туапсинский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21831"/>
                  </a:ext>
                </a:extLst>
              </a:tr>
              <a:tr h="7830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Белоглинский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237124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Выселковский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96845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Новопокровский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71299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Кореновский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6981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Тихорецкий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835896"/>
                  </a:ext>
                </a:extLst>
              </a:tr>
              <a:tr h="78302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Брюховецкий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54568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Ейский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07260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Каневской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921548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Тимашевский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318010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Староминский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155564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Щербиновский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17097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Красноармейский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024602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Славянский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683818"/>
                  </a:ext>
                </a:extLst>
              </a:tr>
              <a:tr h="156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Приморско-Ахтарский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5443"/>
                  </a:ext>
                </a:extLst>
              </a:tr>
              <a:tr h="7830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Гулькевичский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894911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Тбилисский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784369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Кавказский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015905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Усть-Лабинский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97619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Курганинский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227745"/>
                  </a:ext>
                </a:extLst>
              </a:tr>
              <a:tr h="7830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Крыловский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27534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Кущевский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063790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553985"/>
                  </a:ext>
                </a:extLst>
              </a:tr>
              <a:tr h="7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Павловский район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783092"/>
                  </a:ext>
                </a:extLst>
              </a:tr>
              <a:tr h="78302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/12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</a:t>
                      </a: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</a:t>
                      </a: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3399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68" marR="25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172724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9115425" y="1700781"/>
            <a:ext cx="2870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6197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кол-во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прошедших процедуру оценки ФИОКО в 2020 году</a:t>
            </a:r>
          </a:p>
          <a:p>
            <a:pPr algn="just">
              <a:spcAft>
                <a:spcPts val="0"/>
              </a:spcAft>
              <a:tabLst>
                <a:tab pos="56197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кол-во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прошедших оценку ФИОКО в 2020 году, рекомендованных к повторному прохождению</a:t>
            </a:r>
          </a:p>
          <a:p>
            <a:pPr algn="just">
              <a:spcAft>
                <a:spcPts val="0"/>
              </a:spcAft>
              <a:tabLst>
                <a:tab pos="56197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кол-во новых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муниципалитетов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320440" y="1851914"/>
            <a:ext cx="372533" cy="177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320440" y="3045714"/>
            <a:ext cx="372533" cy="177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320440" y="4891447"/>
            <a:ext cx="372533" cy="1778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35438" y="5822421"/>
            <a:ext cx="2782358" cy="724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78 учителей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0258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8212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57209" y="0"/>
              <a:ext cx="7934791" cy="6858000"/>
              <a:chOff x="4257209" y="0"/>
              <a:chExt cx="7934791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4257209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9506707" y="984506"/>
                <a:ext cx="2685293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940965" y="8471342"/>
          <a:ext cx="5327828" cy="3270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9409">
                  <a:extLst>
                    <a:ext uri="{9D8B030D-6E8A-4147-A177-3AD203B41FA5}">
                      <a16:colId xmlns:a16="http://schemas.microsoft.com/office/drawing/2014/main" val="4165047713"/>
                    </a:ext>
                  </a:extLst>
                </a:gridCol>
                <a:gridCol w="3014786">
                  <a:extLst>
                    <a:ext uri="{9D8B030D-6E8A-4147-A177-3AD203B41FA5}">
                      <a16:colId xmlns:a16="http://schemas.microsoft.com/office/drawing/2014/main" val="2375893318"/>
                    </a:ext>
                  </a:extLst>
                </a:gridCol>
                <a:gridCol w="1763633">
                  <a:extLst>
                    <a:ext uri="{9D8B030D-6E8A-4147-A177-3AD203B41FA5}">
                      <a16:colId xmlns:a16="http://schemas.microsoft.com/office/drawing/2014/main" val="1045669624"/>
                    </a:ext>
                  </a:extLst>
                </a:gridCol>
              </a:tblGrid>
              <a:tr h="934441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extLst>
                  <a:ext uri="{0D108BD9-81ED-4DB2-BD59-A6C34878D82A}">
                    <a16:rowId xmlns:a16="http://schemas.microsoft.com/office/drawing/2014/main" val="3365032737"/>
                  </a:ext>
                </a:extLst>
              </a:tr>
              <a:tr h="140166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385093994"/>
                  </a:ext>
                </a:extLst>
              </a:tr>
              <a:tr h="93444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695098686"/>
                  </a:ext>
                </a:extLst>
              </a:tr>
            </a:tbl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72" y="-28212"/>
            <a:ext cx="2685293" cy="9845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67" y="279375"/>
            <a:ext cx="89651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регионального методического актива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41296"/>
              </p:ext>
            </p:extLst>
          </p:nvPr>
        </p:nvGraphicFramePr>
        <p:xfrm>
          <a:off x="1630363" y="1151466"/>
          <a:ext cx="9604904" cy="5486393"/>
        </p:xfrm>
        <a:graphic>
          <a:graphicData uri="http://schemas.openxmlformats.org/drawingml/2006/table">
            <a:tbl>
              <a:tblPr/>
              <a:tblGrid>
                <a:gridCol w="1972570">
                  <a:extLst>
                    <a:ext uri="{9D8B030D-6E8A-4147-A177-3AD203B41FA5}">
                      <a16:colId xmlns:a16="http://schemas.microsoft.com/office/drawing/2014/main" val="1025351235"/>
                    </a:ext>
                  </a:extLst>
                </a:gridCol>
                <a:gridCol w="1395973">
                  <a:extLst>
                    <a:ext uri="{9D8B030D-6E8A-4147-A177-3AD203B41FA5}">
                      <a16:colId xmlns:a16="http://schemas.microsoft.com/office/drawing/2014/main" val="2698590648"/>
                    </a:ext>
                  </a:extLst>
                </a:gridCol>
                <a:gridCol w="1092502">
                  <a:extLst>
                    <a:ext uri="{9D8B030D-6E8A-4147-A177-3AD203B41FA5}">
                      <a16:colId xmlns:a16="http://schemas.microsoft.com/office/drawing/2014/main" val="2261445494"/>
                    </a:ext>
                  </a:extLst>
                </a:gridCol>
                <a:gridCol w="1593230">
                  <a:extLst>
                    <a:ext uri="{9D8B030D-6E8A-4147-A177-3AD203B41FA5}">
                      <a16:colId xmlns:a16="http://schemas.microsoft.com/office/drawing/2014/main" val="2162468668"/>
                    </a:ext>
                  </a:extLst>
                </a:gridCol>
                <a:gridCol w="1365625">
                  <a:extLst>
                    <a:ext uri="{9D8B030D-6E8A-4147-A177-3AD203B41FA5}">
                      <a16:colId xmlns:a16="http://schemas.microsoft.com/office/drawing/2014/main" val="3782365216"/>
                    </a:ext>
                  </a:extLst>
                </a:gridCol>
                <a:gridCol w="1092502">
                  <a:extLst>
                    <a:ext uri="{9D8B030D-6E8A-4147-A177-3AD203B41FA5}">
                      <a16:colId xmlns:a16="http://schemas.microsoft.com/office/drawing/2014/main" val="3064704313"/>
                    </a:ext>
                  </a:extLst>
                </a:gridCol>
                <a:gridCol w="1092502">
                  <a:extLst>
                    <a:ext uri="{9D8B030D-6E8A-4147-A177-3AD203B41FA5}">
                      <a16:colId xmlns:a16="http://schemas.microsoft.com/office/drawing/2014/main" val="412923891"/>
                    </a:ext>
                  </a:extLst>
                </a:gridCol>
              </a:tblGrid>
              <a:tr h="16167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Тьюторы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участвовавшие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реализации курса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«Школа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современного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учителя»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Тьюторы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привлекаемые к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подготовке к PISA-2022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004005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134229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(Сочи)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532884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(Белореченский)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201195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(Краснодар)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6209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(Белореченский)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9801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(Краснодар)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017528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(Кореновский)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576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1964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5687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641435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387530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84" y="2742244"/>
            <a:ext cx="6236749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8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257209" y="0"/>
              <a:ext cx="7934791" cy="6858000"/>
              <a:chOff x="4257209" y="0"/>
              <a:chExt cx="7934791" cy="6858000"/>
            </a:xfrm>
          </p:grpSpPr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06707" y="0"/>
                <a:ext cx="2685293" cy="984506"/>
              </a:xfrm>
              <a:prstGeom prst="rect">
                <a:avLst/>
              </a:prstGeom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4257209" y="0"/>
                <a:ext cx="5638965" cy="6858000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8538633" y="984506"/>
                <a:ext cx="3653367" cy="5873494"/>
              </a:xfrm>
              <a:prstGeom prst="rect">
                <a:avLst/>
              </a:prstGeom>
              <a:solidFill>
                <a:srgbClr val="EDF2F5"/>
              </a:solidFill>
              <a:ln>
                <a:solidFill>
                  <a:srgbClr val="EDF2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Сроки проведения:</a:t>
                </a:r>
              </a:p>
              <a:p>
                <a:pPr algn="ctr"/>
                <a:endPara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волна - апрель 2022 г.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волна - август/сентябрь 2022 г.</a:t>
                </a:r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0" y="0"/>
              <a:ext cx="5638965" cy="6858000"/>
            </a:xfrm>
            <a:prstGeom prst="rect">
              <a:avLst/>
            </a:prstGeom>
            <a:solidFill>
              <a:srgbClr val="EDF2F5"/>
            </a:solidFill>
            <a:ln>
              <a:solidFill>
                <a:srgbClr val="EDF2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940965" y="8471342"/>
          <a:ext cx="5327828" cy="32705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9409">
                  <a:extLst>
                    <a:ext uri="{9D8B030D-6E8A-4147-A177-3AD203B41FA5}">
                      <a16:colId xmlns:a16="http://schemas.microsoft.com/office/drawing/2014/main" val="4165047713"/>
                    </a:ext>
                  </a:extLst>
                </a:gridCol>
                <a:gridCol w="3014786">
                  <a:extLst>
                    <a:ext uri="{9D8B030D-6E8A-4147-A177-3AD203B41FA5}">
                      <a16:colId xmlns:a16="http://schemas.microsoft.com/office/drawing/2014/main" val="2375893318"/>
                    </a:ext>
                  </a:extLst>
                </a:gridCol>
                <a:gridCol w="1763633">
                  <a:extLst>
                    <a:ext uri="{9D8B030D-6E8A-4147-A177-3AD203B41FA5}">
                      <a16:colId xmlns:a16="http://schemas.microsoft.com/office/drawing/2014/main" val="1045669624"/>
                    </a:ext>
                  </a:extLst>
                </a:gridCol>
              </a:tblGrid>
              <a:tr h="934441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extLst>
                  <a:ext uri="{0D108BD9-81ED-4DB2-BD59-A6C34878D82A}">
                    <a16:rowId xmlns:a16="http://schemas.microsoft.com/office/drawing/2014/main" val="3365032737"/>
                  </a:ext>
                </a:extLst>
              </a:tr>
              <a:tr h="140166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385093994"/>
                  </a:ext>
                </a:extLst>
              </a:tr>
              <a:tr h="934441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4547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24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79" marR="52579" marT="0" marB="0" anchor="ctr"/>
                </a:tc>
                <a:extLst>
                  <a:ext uri="{0D108BD9-81ED-4DB2-BD59-A6C34878D82A}">
                    <a16:rowId xmlns:a16="http://schemas.microsoft.com/office/drawing/2014/main" val="369509868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71500" y="956294"/>
            <a:ext cx="111722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672" y="-28212"/>
            <a:ext cx="2685293" cy="9845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467" y="279375"/>
            <a:ext cx="8965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предметных и методических компетенций ФИОКО в 2022 году</a:t>
            </a:r>
            <a:endParaRPr lang="ru-RU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146"/>
              </p:ext>
            </p:extLst>
          </p:nvPr>
        </p:nvGraphicFramePr>
        <p:xfrm>
          <a:off x="465419" y="830942"/>
          <a:ext cx="7967133" cy="5905500"/>
        </p:xfrm>
        <a:graphic>
          <a:graphicData uri="http://schemas.openxmlformats.org/drawingml/2006/table">
            <a:tbl>
              <a:tblPr/>
              <a:tblGrid>
                <a:gridCol w="2709334">
                  <a:extLst>
                    <a:ext uri="{9D8B030D-6E8A-4147-A177-3AD203B41FA5}">
                      <a16:colId xmlns:a16="http://schemas.microsoft.com/office/drawing/2014/main" val="1402390840"/>
                    </a:ext>
                  </a:extLst>
                </a:gridCol>
                <a:gridCol w="5257799">
                  <a:extLst>
                    <a:ext uri="{9D8B030D-6E8A-4147-A177-3AD203B41FA5}">
                      <a16:colId xmlns:a16="http://schemas.microsoft.com/office/drawing/2014/main" val="1632915595"/>
                    </a:ext>
                  </a:extLst>
                </a:gridCol>
              </a:tblGrid>
              <a:tr h="1950325">
                <a:tc>
                  <a:txBody>
                    <a:bodyPr/>
                    <a:lstStyle/>
                    <a:p>
                      <a:pPr algn="ctr" fontAlgn="b"/>
                      <a:endParaRPr lang="ru-RU" sz="20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20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20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en-US" sz="20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20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20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методических компетенций </a:t>
                      </a:r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учителей (методисты</a:t>
                      </a:r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20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60500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558591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922718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40150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683271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282033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41121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49739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школа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325877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583908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Немецкий язык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682565"/>
                  </a:ext>
                </a:extLst>
              </a:tr>
              <a:tr h="552851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                            количество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723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218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953</Words>
  <Application>Microsoft Office PowerPoint</Application>
  <PresentationFormat>Широкоэкранный</PresentationFormat>
  <Paragraphs>625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Координация и интеграция деятельности экспертного сообщества (методического актива)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А. Осипова</dc:creator>
  <cp:lastModifiedBy>Забашта Е. Георгиевна</cp:lastModifiedBy>
  <cp:revision>41</cp:revision>
  <dcterms:created xsi:type="dcterms:W3CDTF">2022-03-14T06:45:41Z</dcterms:created>
  <dcterms:modified xsi:type="dcterms:W3CDTF">2022-03-28T09:14:09Z</dcterms:modified>
</cp:coreProperties>
</file>