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64" r:id="rId2"/>
    <p:sldId id="260" r:id="rId3"/>
    <p:sldId id="284" r:id="rId4"/>
    <p:sldId id="271" r:id="rId5"/>
    <p:sldId id="282" r:id="rId6"/>
    <p:sldId id="273" r:id="rId7"/>
    <p:sldId id="283" r:id="rId8"/>
    <p:sldId id="28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dmi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0072BC"/>
    <a:srgbClr val="0A55A2"/>
    <a:srgbClr val="134492"/>
    <a:srgbClr val="A9C0E3"/>
    <a:srgbClr val="C8D6ED"/>
    <a:srgbClr val="BECFEA"/>
    <a:srgbClr val="A8BFE3"/>
    <a:srgbClr val="0571BB"/>
    <a:srgbClr val="AAC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6086" autoAdjust="0"/>
  </p:normalViewPr>
  <p:slideViewPr>
    <p:cSldViewPr snapToGrid="0">
      <p:cViewPr varScale="1">
        <p:scale>
          <a:sx n="115" d="100"/>
          <a:sy n="115" d="100"/>
        </p:scale>
        <p:origin x="510" y="114"/>
      </p:cViewPr>
      <p:guideLst>
        <p:guide orient="horz" pos="2160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E8403DF-2D04-4312-86A8-BF8E06074FC1}" type="datetimeFigureOut">
              <a:rPr lang="ru-RU" smtClean="0"/>
              <a:pPr/>
              <a:t>27.05.2021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91FDE44-3196-498E-A603-8183451638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26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44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292" y="64206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F5597"/>
                </a:solidFill>
                <a:latin typeface="Arial" panose="020B0604020202020204" pitchFamily="34" charset="0"/>
              </a:defRPr>
            </a:lvl1pPr>
          </a:lstStyle>
          <a:p>
            <a:fld id="{33607B4C-393F-4E3D-A696-83B041F08F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16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10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F04A334-564B-43B9-A1C2-D3108356F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CC14C7F-016E-49D4-B8B0-C7ECA8A62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0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D23CDFE-39B3-47A1-B816-383B43641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4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0617995" y="6345090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9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4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5BF3F395-8FC9-46E3-9EAF-02E9C5E4A08A}"/>
              </a:ext>
            </a:extLst>
          </p:cNvPr>
          <p:cNvCxnSpPr/>
          <p:nvPr/>
        </p:nvCxnSpPr>
        <p:spPr>
          <a:xfrm>
            <a:off x="0" y="1628632"/>
            <a:ext cx="185782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048CA22-1F63-49F5-8F93-C6E0C56C38F1}"/>
              </a:ext>
            </a:extLst>
          </p:cNvPr>
          <p:cNvSpPr/>
          <p:nvPr/>
        </p:nvSpPr>
        <p:spPr>
          <a:xfrm>
            <a:off x="1857829" y="1654032"/>
            <a:ext cx="7201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                 </a:t>
            </a:r>
            <a:endParaRPr lang="ru-RU" b="1" dirty="0" smtClean="0"/>
          </a:p>
        </p:txBody>
      </p:sp>
      <p:pic>
        <p:nvPicPr>
          <p:cNvPr id="17" name="Рисунок 1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E309E5E-5100-4352-933B-32015925F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4017" y="980789"/>
            <a:ext cx="3643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 №2 ДЛЯ ЦНППМ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4016" y="274677"/>
            <a:ext cx="7507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СИСТЕМА ПРОФЕССИОНАЛЬНОГО РОСТА ПЕДАГОГИЧЕСКИХ РАБОТНИКОВ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41485" y="6183545"/>
            <a:ext cx="2309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МАЯ 2021 ГОДА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4645" y="2115697"/>
            <a:ext cx="8192023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«ОСОБЕННОСТИ ТЬЮТОРСКОГО СОПРОВОЖДЕНИЯ ПРОФЕССИОНАЛЬНОГО РАЗВИТИЯ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35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КРАСНОДАРСКОГО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КРАЯ»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4645" y="4489760"/>
            <a:ext cx="10567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Куренная Елена Викторовна,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к.п.н</a:t>
            </a:r>
            <a:r>
              <a:rPr lang="ru-RU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</a:t>
            </a:r>
            <a:r>
              <a:rPr lang="ru-RU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</a:t>
            </a:r>
            <a:r>
              <a:rPr lang="ru-RU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непрерывного повышения профессионального мастерства педагогических работников </a:t>
            </a:r>
            <a:r>
              <a:rPr lang="ru-RU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ГБОУ «Институт </a:t>
            </a:r>
            <a:r>
              <a:rPr lang="ru-RU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r>
              <a:rPr lang="ru-RU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образования» Краснодарского </a:t>
            </a:r>
            <a:r>
              <a:rPr lang="ru-RU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края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24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FA3CBD4-FA50-1B49-87B0-7C67A40A951C}"/>
              </a:ext>
            </a:extLst>
          </p:cNvPr>
          <p:cNvSpPr txBox="1">
            <a:spLocks/>
          </p:cNvSpPr>
          <p:nvPr/>
        </p:nvSpPr>
        <p:spPr>
          <a:xfrm>
            <a:off x="615136" y="172304"/>
            <a:ext cx="1016801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 – ЭТО СПЕЦИАЛИСТ, КОТОРЫЙ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63EB11-FA37-B948-BE7E-DA1284C9F4EF}"/>
              </a:ext>
            </a:extLst>
          </p:cNvPr>
          <p:cNvSpPr/>
          <p:nvPr/>
        </p:nvSpPr>
        <p:spPr>
          <a:xfrm>
            <a:off x="615136" y="1334714"/>
            <a:ext cx="1226127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b="1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ИЗУЧАЕТ ВОЗМОЖНОСТИ ПРОФЕССИОНАЛЬНОГО РАЗВИТИЯ ПЕДАГОГОВ И СОЗДАЕТ </a:t>
            </a:r>
          </a:p>
          <a:p>
            <a:pPr>
              <a:spcAft>
                <a:spcPts val="600"/>
              </a:spcAft>
            </a:pPr>
            <a:r>
              <a:rPr lang="ru-RU" sz="16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НЕОБХОДИМЫЕ ДЛЯ ЭТОГО УСЛОВИЯ;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b="1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ПОМОГАЕТ ПЕДАГОГАМ ПРОАНАЛИЗИРОВАТЬ ИХ СИЛЬНЫЕ И СЛАБЫЕ СТОРОНЫ;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b="1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РАБОТАЕТ ПО ПРИНЦИПУ ИНДИВИДУАЛИЗАЦИИ ОБРАЗОВАТЕЛЬНОГО ПРОЦЕССА</a:t>
            </a:r>
            <a:endParaRPr lang="ru-RU" b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3" t="17816" r="8029"/>
          <a:stretch/>
        </p:blipFill>
        <p:spPr>
          <a:xfrm>
            <a:off x="1012701" y="2676417"/>
            <a:ext cx="9060872" cy="408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6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3CBD4-FA50-1B49-87B0-7C67A40A951C}"/>
              </a:ext>
            </a:extLst>
          </p:cNvPr>
          <p:cNvSpPr txBox="1">
            <a:spLocks/>
          </p:cNvSpPr>
          <p:nvPr/>
        </p:nvSpPr>
        <p:spPr>
          <a:xfrm>
            <a:off x="615136" y="142487"/>
            <a:ext cx="1016801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100"/>
              </a:lnSpc>
              <a:defRPr/>
            </a:pPr>
            <a:r>
              <a:rPr lang="ru-RU" sz="28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ТЬЮТОРЫ ПО РАЗРАБОТКЕ И РЕАЛИЗАЦИИ ИНДИВИДУАЛЬНЫХ ОБРАЗОВАТЕЛЬНЫХ МАРШРУТОВ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0699" y="1466829"/>
            <a:ext cx="1052623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ru-RU" sz="1600" b="1" kern="0" dirty="0" smtClean="0">
                <a:solidFill>
                  <a:srgbClr val="0A55A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Выявление профессиональных дефицитов в процессе тестирования программой </a:t>
            </a:r>
            <a:r>
              <a:rPr lang="ru-RU" sz="1600" b="1" kern="0" dirty="0">
                <a:solidFill>
                  <a:srgbClr val="0A55A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sz="1600" b="1" kern="0" dirty="0">
                <a:solidFill>
                  <a:srgbClr val="0A55A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1600" b="1" kern="0" dirty="0">
                <a:solidFill>
                  <a:srgbClr val="0A55A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«Автоматизированные технологии объективной и комплексной, мониторинговой  оценки (диагностики) характеристик компетентности педагогических работников»</a:t>
            </a:r>
            <a:endParaRPr lang="ru-RU" sz="1600" kern="0" dirty="0">
              <a:solidFill>
                <a:srgbClr val="0A55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918505"/>
              </p:ext>
            </p:extLst>
          </p:nvPr>
        </p:nvGraphicFramePr>
        <p:xfrm>
          <a:off x="760455" y="2449476"/>
          <a:ext cx="9877372" cy="4058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06761">
                  <a:extLst>
                    <a:ext uri="{9D8B030D-6E8A-4147-A177-3AD203B41FA5}">
                      <a16:colId xmlns:a16="http://schemas.microsoft.com/office/drawing/2014/main" val="735606789"/>
                    </a:ext>
                  </a:extLst>
                </a:gridCol>
                <a:gridCol w="5070611">
                  <a:extLst>
                    <a:ext uri="{9D8B030D-6E8A-4147-A177-3AD203B41FA5}">
                      <a16:colId xmlns:a16="http://schemas.microsoft.com/office/drawing/2014/main" val="542423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0" dirty="0" smtClean="0"/>
                        <a:t>УЧИТЕЛЕЙ</a:t>
                      </a:r>
                      <a:endParaRPr lang="ru-RU" sz="1800" kern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A55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0" dirty="0" smtClean="0"/>
                        <a:t>РУКОВОДЯЩИХ РАБОТНИКОВ</a:t>
                      </a:r>
                      <a:endParaRPr lang="ru-RU" sz="1800" kern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A55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599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340" marR="359410" lvl="0" algn="l">
                        <a:lnSpc>
                          <a:spcPct val="100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/>
                        <a:t>1.1.</a:t>
                      </a:r>
                      <a:r>
                        <a:rPr lang="ru-RU" sz="1400" baseline="0" dirty="0" smtClean="0"/>
                        <a:t> - </a:t>
                      </a:r>
                      <a:r>
                        <a:rPr lang="ru-RU" sz="1400" dirty="0" smtClean="0"/>
                        <a:t>профессионально-технологическая компетентность;</a:t>
                      </a:r>
                    </a:p>
                    <a:p>
                      <a:pPr marL="180340" marR="359410" lvl="0" algn="l">
                        <a:lnSpc>
                          <a:spcPct val="100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/>
                        <a:t>1.2. - профессионально-социальная компетентность;</a:t>
                      </a:r>
                    </a:p>
                    <a:p>
                      <a:pPr marL="180340" marR="359410" lvl="0" algn="l">
                        <a:lnSpc>
                          <a:spcPct val="100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/>
                        <a:t>1.3. - компетентность по решению профессионально значимых проблем;  </a:t>
                      </a:r>
                    </a:p>
                    <a:p>
                      <a:pPr marL="180340" marR="359410" lvl="0" algn="l">
                        <a:lnSpc>
                          <a:spcPct val="100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/>
                        <a:t>1.4. - профессионально-коммуникативная компетентность;</a:t>
                      </a:r>
                    </a:p>
                    <a:p>
                      <a:pPr marL="180340" marR="359410" lvl="0" algn="l">
                        <a:lnSpc>
                          <a:spcPct val="100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/>
                        <a:t>1.5. - правовая компетентность педагогического работника;</a:t>
                      </a:r>
                    </a:p>
                    <a:p>
                      <a:pPr marL="180340" marR="359410" lvl="0" algn="l">
                        <a:lnSpc>
                          <a:spcPct val="100000"/>
                        </a:lnSpc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/>
                        <a:t>1.6. - компетентность педагогического работника, определяемая его профессионально значимыми личностно-деловыми качествами и специальными способностями.</a:t>
                      </a:r>
                      <a:endParaRPr lang="ru-RU" sz="1400" b="0" dirty="0" smtClean="0">
                        <a:solidFill>
                          <a:srgbClr val="0A55A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 marR="35941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1.1. - нормативно-правовые;</a:t>
                      </a:r>
                    </a:p>
                    <a:p>
                      <a:pPr marL="180340" marR="359410" lvl="0"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/>
                        <a:t>1.2. - теория управления ОО;</a:t>
                      </a:r>
                    </a:p>
                    <a:p>
                      <a:pPr marL="180340" marR="359410" lvl="0"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/>
                        <a:t>1.3. - финансово-хозяйственная деятельность</a:t>
                      </a:r>
                      <a:r>
                        <a:rPr lang="ru-RU" sz="1400" baseline="0" dirty="0" smtClean="0"/>
                        <a:t> ОО</a:t>
                      </a:r>
                      <a:r>
                        <a:rPr lang="ru-RU" sz="1400" dirty="0" smtClean="0"/>
                        <a:t>;  </a:t>
                      </a:r>
                    </a:p>
                    <a:p>
                      <a:pPr marL="180340" marR="359410" lvl="0"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/>
                        <a:t>1.4.  - психолого-педагогические основы образовательного процесса в ОО;</a:t>
                      </a:r>
                    </a:p>
                    <a:p>
                      <a:pPr marL="180340" marR="359410" lvl="0"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/>
                        <a:t>1.5. - делопроизводство в ОО;</a:t>
                      </a:r>
                    </a:p>
                    <a:p>
                      <a:pPr marL="180340" marR="359410" lvl="0"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/>
                        <a:t>2.1. - управленческие умения;</a:t>
                      </a:r>
                    </a:p>
                    <a:p>
                      <a:pPr marL="180340" marR="359410" lvl="0"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/>
                        <a:t>2.2. - профессионально-ценностные ориентации в использовании различных форм, средств и методов управления (элементов основных стилей руководства);</a:t>
                      </a:r>
                    </a:p>
                    <a:p>
                      <a:pPr marL="180340" marR="359410" lvl="0"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/>
                        <a:t>2.3. -  профессионально важные личностно-деловые качества и специальные способности;</a:t>
                      </a:r>
                    </a:p>
                    <a:p>
                      <a:pPr marL="180340" marR="359410" lvl="0">
                        <a:spcAft>
                          <a:spcPts val="600"/>
                        </a:spcAft>
                        <a:defRPr/>
                      </a:pPr>
                      <a:r>
                        <a:rPr lang="ru-RU" sz="1400" dirty="0" smtClean="0"/>
                        <a:t>2.4. - профессионально важные </a:t>
                      </a:r>
                      <a:r>
                        <a:rPr lang="ru-RU" sz="1400" dirty="0" err="1" smtClean="0"/>
                        <a:t>общеинтеллектуальные</a:t>
                      </a:r>
                      <a:r>
                        <a:rPr lang="ru-RU" sz="1400" dirty="0" smtClean="0"/>
                        <a:t> способности.</a:t>
                      </a:r>
                      <a:endParaRPr lang="ru-RU" sz="1400" b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58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90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3CBD4-FA50-1B49-87B0-7C67A40A951C}"/>
              </a:ext>
            </a:extLst>
          </p:cNvPr>
          <p:cNvSpPr txBox="1">
            <a:spLocks/>
          </p:cNvSpPr>
          <p:nvPr/>
        </p:nvSpPr>
        <p:spPr>
          <a:xfrm>
            <a:off x="615136" y="132548"/>
            <a:ext cx="1016801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100"/>
              </a:lnSpc>
              <a:defRPr/>
            </a:pPr>
            <a:r>
              <a:rPr lang="ru-RU" sz="28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ТЬЮТОРЫ </a:t>
            </a:r>
            <a:r>
              <a:rPr lang="ru-RU" sz="28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РАЗРАБОТКЕ И РЕАЛИЗАЦИИ ИНДИВИДУАЛЬНЫХ ОБРАЗОВАТЕЛЬНЫХ МАРШРУТОВ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805" t="20086" r="35687" b="10383"/>
          <a:stretch/>
        </p:blipFill>
        <p:spPr>
          <a:xfrm>
            <a:off x="881918" y="1164907"/>
            <a:ext cx="9634450" cy="569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2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 27"/>
          <p:cNvSpPr/>
          <p:nvPr/>
        </p:nvSpPr>
        <p:spPr>
          <a:xfrm>
            <a:off x="3807941" y="3787405"/>
            <a:ext cx="584795" cy="512154"/>
          </a:xfrm>
          <a:custGeom>
            <a:avLst/>
            <a:gdLst>
              <a:gd name="connsiteX0" fmla="*/ 0 w 584794"/>
              <a:gd name="connsiteY0" fmla="*/ 102431 h 512153"/>
              <a:gd name="connsiteX1" fmla="*/ 328718 w 584794"/>
              <a:gd name="connsiteY1" fmla="*/ 102431 h 512153"/>
              <a:gd name="connsiteX2" fmla="*/ 328718 w 584794"/>
              <a:gd name="connsiteY2" fmla="*/ 0 h 512153"/>
              <a:gd name="connsiteX3" fmla="*/ 584794 w 584794"/>
              <a:gd name="connsiteY3" fmla="*/ 256077 h 512153"/>
              <a:gd name="connsiteX4" fmla="*/ 328718 w 584794"/>
              <a:gd name="connsiteY4" fmla="*/ 512153 h 512153"/>
              <a:gd name="connsiteX5" fmla="*/ 328718 w 584794"/>
              <a:gd name="connsiteY5" fmla="*/ 409722 h 512153"/>
              <a:gd name="connsiteX6" fmla="*/ 0 w 584794"/>
              <a:gd name="connsiteY6" fmla="*/ 409722 h 512153"/>
              <a:gd name="connsiteX7" fmla="*/ 0 w 584794"/>
              <a:gd name="connsiteY7" fmla="*/ 102431 h 51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94" h="512153">
                <a:moveTo>
                  <a:pt x="584794" y="409722"/>
                </a:moveTo>
                <a:lnTo>
                  <a:pt x="256076" y="409722"/>
                </a:lnTo>
                <a:lnTo>
                  <a:pt x="256076" y="512153"/>
                </a:lnTo>
                <a:lnTo>
                  <a:pt x="0" y="256076"/>
                </a:lnTo>
                <a:lnTo>
                  <a:pt x="256076" y="0"/>
                </a:lnTo>
                <a:lnTo>
                  <a:pt x="256076" y="102431"/>
                </a:lnTo>
                <a:lnTo>
                  <a:pt x="584794" y="102431"/>
                </a:lnTo>
                <a:lnTo>
                  <a:pt x="584794" y="409722"/>
                </a:lnTo>
                <a:close/>
              </a:path>
            </a:pathLst>
          </a:custGeom>
          <a:gradFill flip="none" rotWithShape="1">
            <a:gsLst>
              <a:gs pos="0">
                <a:srgbClr val="0072BC"/>
              </a:gs>
              <a:gs pos="100000">
                <a:srgbClr val="AAC0E4"/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3645" tIns="102432" rIns="1" bIns="10243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27" name="Полилиния 26"/>
          <p:cNvSpPr/>
          <p:nvPr/>
        </p:nvSpPr>
        <p:spPr>
          <a:xfrm rot="16200000">
            <a:off x="5277928" y="4785392"/>
            <a:ext cx="584795" cy="512154"/>
          </a:xfrm>
          <a:custGeom>
            <a:avLst/>
            <a:gdLst>
              <a:gd name="connsiteX0" fmla="*/ 0 w 584794"/>
              <a:gd name="connsiteY0" fmla="*/ 102431 h 512153"/>
              <a:gd name="connsiteX1" fmla="*/ 328718 w 584794"/>
              <a:gd name="connsiteY1" fmla="*/ 102431 h 512153"/>
              <a:gd name="connsiteX2" fmla="*/ 328718 w 584794"/>
              <a:gd name="connsiteY2" fmla="*/ 0 h 512153"/>
              <a:gd name="connsiteX3" fmla="*/ 584794 w 584794"/>
              <a:gd name="connsiteY3" fmla="*/ 256077 h 512153"/>
              <a:gd name="connsiteX4" fmla="*/ 328718 w 584794"/>
              <a:gd name="connsiteY4" fmla="*/ 512153 h 512153"/>
              <a:gd name="connsiteX5" fmla="*/ 328718 w 584794"/>
              <a:gd name="connsiteY5" fmla="*/ 409722 h 512153"/>
              <a:gd name="connsiteX6" fmla="*/ 0 w 584794"/>
              <a:gd name="connsiteY6" fmla="*/ 409722 h 512153"/>
              <a:gd name="connsiteX7" fmla="*/ 0 w 584794"/>
              <a:gd name="connsiteY7" fmla="*/ 102431 h 51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94" h="512153">
                <a:moveTo>
                  <a:pt x="584794" y="409722"/>
                </a:moveTo>
                <a:lnTo>
                  <a:pt x="256076" y="409722"/>
                </a:lnTo>
                <a:lnTo>
                  <a:pt x="256076" y="512153"/>
                </a:lnTo>
                <a:lnTo>
                  <a:pt x="0" y="256076"/>
                </a:lnTo>
                <a:lnTo>
                  <a:pt x="256076" y="0"/>
                </a:lnTo>
                <a:lnTo>
                  <a:pt x="256076" y="102431"/>
                </a:lnTo>
                <a:lnTo>
                  <a:pt x="584794" y="102431"/>
                </a:lnTo>
                <a:lnTo>
                  <a:pt x="584794" y="409722"/>
                </a:lnTo>
                <a:close/>
              </a:path>
            </a:pathLst>
          </a:custGeom>
          <a:gradFill flip="none" rotWithShape="1">
            <a:gsLst>
              <a:gs pos="0">
                <a:srgbClr val="0072BC"/>
              </a:gs>
              <a:gs pos="100000">
                <a:srgbClr val="AAC0E4"/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3645" tIns="102432" rIns="1" bIns="10243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26" name="Полилиния 25"/>
          <p:cNvSpPr/>
          <p:nvPr/>
        </p:nvSpPr>
        <p:spPr>
          <a:xfrm rot="10800000">
            <a:off x="6719993" y="3789434"/>
            <a:ext cx="584795" cy="512154"/>
          </a:xfrm>
          <a:custGeom>
            <a:avLst/>
            <a:gdLst>
              <a:gd name="connsiteX0" fmla="*/ 0 w 584794"/>
              <a:gd name="connsiteY0" fmla="*/ 102431 h 512153"/>
              <a:gd name="connsiteX1" fmla="*/ 328718 w 584794"/>
              <a:gd name="connsiteY1" fmla="*/ 102431 h 512153"/>
              <a:gd name="connsiteX2" fmla="*/ 328718 w 584794"/>
              <a:gd name="connsiteY2" fmla="*/ 0 h 512153"/>
              <a:gd name="connsiteX3" fmla="*/ 584794 w 584794"/>
              <a:gd name="connsiteY3" fmla="*/ 256077 h 512153"/>
              <a:gd name="connsiteX4" fmla="*/ 328718 w 584794"/>
              <a:gd name="connsiteY4" fmla="*/ 512153 h 512153"/>
              <a:gd name="connsiteX5" fmla="*/ 328718 w 584794"/>
              <a:gd name="connsiteY5" fmla="*/ 409722 h 512153"/>
              <a:gd name="connsiteX6" fmla="*/ 0 w 584794"/>
              <a:gd name="connsiteY6" fmla="*/ 409722 h 512153"/>
              <a:gd name="connsiteX7" fmla="*/ 0 w 584794"/>
              <a:gd name="connsiteY7" fmla="*/ 102431 h 51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94" h="512153">
                <a:moveTo>
                  <a:pt x="584794" y="409722"/>
                </a:moveTo>
                <a:lnTo>
                  <a:pt x="256076" y="409722"/>
                </a:lnTo>
                <a:lnTo>
                  <a:pt x="256076" y="512153"/>
                </a:lnTo>
                <a:lnTo>
                  <a:pt x="0" y="256076"/>
                </a:lnTo>
                <a:lnTo>
                  <a:pt x="256076" y="0"/>
                </a:lnTo>
                <a:lnTo>
                  <a:pt x="256076" y="102431"/>
                </a:lnTo>
                <a:lnTo>
                  <a:pt x="584794" y="102431"/>
                </a:lnTo>
                <a:lnTo>
                  <a:pt x="584794" y="409722"/>
                </a:lnTo>
                <a:close/>
              </a:path>
            </a:pathLst>
          </a:custGeom>
          <a:gradFill flip="none" rotWithShape="1">
            <a:gsLst>
              <a:gs pos="0">
                <a:srgbClr val="0072BC"/>
              </a:gs>
              <a:gs pos="100000">
                <a:srgbClr val="AAC0E4"/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3645" tIns="102432" rIns="1" bIns="10243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3CBD4-FA50-1B49-87B0-7C67A40A951C}"/>
              </a:ext>
            </a:extLst>
          </p:cNvPr>
          <p:cNvSpPr txBox="1">
            <a:spLocks/>
          </p:cNvSpPr>
          <p:nvPr/>
        </p:nvSpPr>
        <p:spPr>
          <a:xfrm>
            <a:off x="615136" y="172304"/>
            <a:ext cx="1016801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ТЬЮТОРЫ РЕАЛИЗАЦИИ ПРОГРАММ ДПО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60824" y="1551966"/>
            <a:ext cx="4204253" cy="1025324"/>
          </a:xfrm>
          <a:prstGeom prst="roundRect">
            <a:avLst>
              <a:gd name="adj" fmla="val 4537"/>
            </a:avLst>
          </a:prstGeom>
          <a:gradFill>
            <a:gsLst>
              <a:gs pos="0">
                <a:srgbClr val="B4C7E7">
                  <a:alpha val="73000"/>
                </a:srgbClr>
              </a:gs>
              <a:gs pos="100000">
                <a:srgbClr val="87A6D9">
                  <a:alpha val="7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06232" y="1686593"/>
            <a:ext cx="5295549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b="1" dirty="0">
                <a:solidFill>
                  <a:srgbClr val="2F5597"/>
                </a:solidFill>
              </a:rPr>
              <a:t>РЕАЛИЗАЦИЮ ПРОГРАММ ПОВЫШЕНИЯ КВАЛИФИКАЦИИ «ЭКСКЛЮЗИВНОГО» СОДЕРЖАНИЯ НА БАЗЕ ЦНППМПР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0921" y="3364727"/>
            <a:ext cx="3358557" cy="1392972"/>
          </a:xfrm>
          <a:prstGeom prst="roundRect">
            <a:avLst>
              <a:gd name="adj" fmla="val 4537"/>
            </a:avLst>
          </a:prstGeom>
          <a:gradFill>
            <a:gsLst>
              <a:gs pos="0">
                <a:srgbClr val="B4C7E7">
                  <a:alpha val="73000"/>
                </a:srgbClr>
              </a:gs>
              <a:gs pos="100000">
                <a:srgbClr val="87A6D9">
                  <a:alpha val="7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86490" y="3567048"/>
            <a:ext cx="3386160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b="1" dirty="0">
                <a:solidFill>
                  <a:srgbClr val="2F5597"/>
                </a:solidFill>
              </a:rPr>
              <a:t>РЕАЛИЗАЦИЮ ПРОГРАММ ПОВЫШЕНИЯ КВАЛИФИКАЦИИ ДЛЯ УПРАВЛЕНЧЕСКИХ КОМАНД НА БАЗЕ ЦНППМПР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67683" y="3364727"/>
            <a:ext cx="3358557" cy="1392972"/>
          </a:xfrm>
          <a:prstGeom prst="roundRect">
            <a:avLst>
              <a:gd name="adj" fmla="val 4537"/>
            </a:avLst>
          </a:prstGeom>
          <a:gradFill>
            <a:gsLst>
              <a:gs pos="0">
                <a:srgbClr val="B4C7E7">
                  <a:alpha val="73000"/>
                </a:srgbClr>
              </a:gs>
              <a:gs pos="100000">
                <a:srgbClr val="87A6D9">
                  <a:alpha val="7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353252" y="3447780"/>
            <a:ext cx="3372988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b="1" dirty="0">
                <a:solidFill>
                  <a:srgbClr val="2F5597"/>
                </a:solidFill>
              </a:rPr>
              <a:t>РЕАЛИЗАЦИЮ ПРОГРАММ ПОВЫШЕНИЯ КВАЛИФИКАЦИИ ПО ФУНКЦИОНАЛЬНОЙ ГРАМОТНОСТИ НА БАЗЕ ЦНППМПР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68757" y="5450832"/>
            <a:ext cx="4204253" cy="1032175"/>
          </a:xfrm>
          <a:prstGeom prst="roundRect">
            <a:avLst>
              <a:gd name="adj" fmla="val 4537"/>
            </a:avLst>
          </a:prstGeom>
          <a:gradFill>
            <a:gsLst>
              <a:gs pos="0">
                <a:srgbClr val="B4C7E7">
                  <a:alpha val="73000"/>
                </a:srgbClr>
              </a:gs>
              <a:gs pos="100000">
                <a:srgbClr val="87A6D9">
                  <a:alpha val="7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222281" y="5590847"/>
            <a:ext cx="4697203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b="1" dirty="0">
                <a:solidFill>
                  <a:srgbClr val="2F5597"/>
                </a:solidFill>
              </a:rPr>
              <a:t>ПОВЫШЕНИЕ КВАЛИФИКАЦИИ НА БАЗЕ ФГАОУ ДПО «АКАДЕМИЯ МИНПРОСВЕЩЕНИЯ РОССИИ»</a:t>
            </a:r>
          </a:p>
        </p:txBody>
      </p:sp>
      <p:sp>
        <p:nvSpPr>
          <p:cNvPr id="23" name="Полилиния 22"/>
          <p:cNvSpPr/>
          <p:nvPr/>
        </p:nvSpPr>
        <p:spPr>
          <a:xfrm rot="5400000">
            <a:off x="5261608" y="2756458"/>
            <a:ext cx="584795" cy="512154"/>
          </a:xfrm>
          <a:custGeom>
            <a:avLst/>
            <a:gdLst>
              <a:gd name="connsiteX0" fmla="*/ 0 w 584794"/>
              <a:gd name="connsiteY0" fmla="*/ 102431 h 512153"/>
              <a:gd name="connsiteX1" fmla="*/ 328718 w 584794"/>
              <a:gd name="connsiteY1" fmla="*/ 102431 h 512153"/>
              <a:gd name="connsiteX2" fmla="*/ 328718 w 584794"/>
              <a:gd name="connsiteY2" fmla="*/ 0 h 512153"/>
              <a:gd name="connsiteX3" fmla="*/ 584794 w 584794"/>
              <a:gd name="connsiteY3" fmla="*/ 256077 h 512153"/>
              <a:gd name="connsiteX4" fmla="*/ 328718 w 584794"/>
              <a:gd name="connsiteY4" fmla="*/ 512153 h 512153"/>
              <a:gd name="connsiteX5" fmla="*/ 328718 w 584794"/>
              <a:gd name="connsiteY5" fmla="*/ 409722 h 512153"/>
              <a:gd name="connsiteX6" fmla="*/ 0 w 584794"/>
              <a:gd name="connsiteY6" fmla="*/ 409722 h 512153"/>
              <a:gd name="connsiteX7" fmla="*/ 0 w 584794"/>
              <a:gd name="connsiteY7" fmla="*/ 102431 h 51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94" h="512153">
                <a:moveTo>
                  <a:pt x="584794" y="409722"/>
                </a:moveTo>
                <a:lnTo>
                  <a:pt x="256076" y="409722"/>
                </a:lnTo>
                <a:lnTo>
                  <a:pt x="256076" y="512153"/>
                </a:lnTo>
                <a:lnTo>
                  <a:pt x="0" y="256076"/>
                </a:lnTo>
                <a:lnTo>
                  <a:pt x="256076" y="0"/>
                </a:lnTo>
                <a:lnTo>
                  <a:pt x="256076" y="102431"/>
                </a:lnTo>
                <a:lnTo>
                  <a:pt x="584794" y="102431"/>
                </a:lnTo>
                <a:lnTo>
                  <a:pt x="584794" y="409722"/>
                </a:lnTo>
                <a:close/>
              </a:path>
            </a:pathLst>
          </a:custGeom>
          <a:gradFill flip="none" rotWithShape="1">
            <a:gsLst>
              <a:gs pos="0">
                <a:srgbClr val="0072BC"/>
              </a:gs>
              <a:gs pos="100000">
                <a:srgbClr val="AAC0E4"/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3645" tIns="102432" rIns="1" bIns="10243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74076" y="3427483"/>
            <a:ext cx="2165260" cy="1206523"/>
          </a:xfrm>
          <a:prstGeom prst="roundRect">
            <a:avLst>
              <a:gd name="adj" fmla="val 4537"/>
            </a:avLst>
          </a:prstGeom>
          <a:gradFill>
            <a:gsLst>
              <a:gs pos="0">
                <a:srgbClr val="0072BC"/>
              </a:gs>
              <a:gs pos="100000">
                <a:srgbClr val="1B328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247219" y="3797730"/>
            <a:ext cx="2618291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b="1" dirty="0">
                <a:solidFill>
                  <a:srgbClr val="FFFFFF"/>
                </a:solidFill>
              </a:rPr>
              <a:t>ТЬЮТОР ДПО СОПРОВОЖДАЕТ</a:t>
            </a:r>
          </a:p>
        </p:txBody>
      </p:sp>
    </p:spTree>
    <p:extLst>
      <p:ext uri="{BB962C8B-B14F-4D97-AF65-F5344CB8AC3E}">
        <p14:creationId xmlns:p14="http://schemas.microsoft.com/office/powerpoint/2010/main" val="170078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3CBD4-FA50-1B49-87B0-7C67A40A951C}"/>
              </a:ext>
            </a:extLst>
          </p:cNvPr>
          <p:cNvSpPr txBox="1">
            <a:spLocks/>
          </p:cNvSpPr>
          <p:nvPr/>
        </p:nvSpPr>
        <p:spPr>
          <a:xfrm>
            <a:off x="615136" y="152426"/>
            <a:ext cx="1016801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ТЬЮТОРЫ КОНКУРСНОГО ДВИЖЕНИЯ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28" y="1398797"/>
            <a:ext cx="9426632" cy="53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0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трелка вправо 24"/>
          <p:cNvSpPr/>
          <p:nvPr/>
        </p:nvSpPr>
        <p:spPr>
          <a:xfrm rot="8757876">
            <a:off x="6452066" y="3632968"/>
            <a:ext cx="1530225" cy="986791"/>
          </a:xfrm>
          <a:prstGeom prst="rightArrow">
            <a:avLst>
              <a:gd name="adj1" fmla="val 50000"/>
              <a:gd name="adj2" fmla="val 72448"/>
            </a:avLst>
          </a:prstGeom>
          <a:gradFill>
            <a:gsLst>
              <a:gs pos="0">
                <a:srgbClr val="0571BB"/>
              </a:gs>
              <a:gs pos="100000">
                <a:srgbClr val="BECFE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4824049" y="3249572"/>
            <a:ext cx="1530225" cy="986791"/>
          </a:xfrm>
          <a:prstGeom prst="rightArrow">
            <a:avLst>
              <a:gd name="adj1" fmla="val 50000"/>
              <a:gd name="adj2" fmla="val 72448"/>
            </a:avLst>
          </a:prstGeom>
          <a:gradFill>
            <a:gsLst>
              <a:gs pos="0">
                <a:srgbClr val="0571BB"/>
              </a:gs>
              <a:gs pos="100000">
                <a:srgbClr val="BECFE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2108635">
            <a:off x="3088730" y="3626110"/>
            <a:ext cx="1530225" cy="986791"/>
          </a:xfrm>
          <a:prstGeom prst="rightArrow">
            <a:avLst>
              <a:gd name="adj1" fmla="val 50000"/>
              <a:gd name="adj2" fmla="val 72448"/>
            </a:avLst>
          </a:prstGeom>
          <a:gradFill>
            <a:gsLst>
              <a:gs pos="0">
                <a:srgbClr val="0571BB"/>
              </a:gs>
              <a:gs pos="100000">
                <a:srgbClr val="BECFEA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26040" y="2762319"/>
            <a:ext cx="3157110" cy="1653549"/>
          </a:xfrm>
          <a:prstGeom prst="roundRect">
            <a:avLst>
              <a:gd name="adj" fmla="val 4537"/>
            </a:avLst>
          </a:prstGeom>
          <a:gradFill>
            <a:gsLst>
              <a:gs pos="0">
                <a:srgbClr val="C8D6ED"/>
              </a:gs>
              <a:gs pos="100000">
                <a:srgbClr val="A9C0E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626040" y="2811957"/>
            <a:ext cx="318692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sz="1400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ПРОФЕССИОНАЛЬНЫХ ДЕФИЦИТОВ УПРАВЛЕНЧЕСКИХ КОМАНД И ИНДИВИДУАЛЬНЫХ ЗАТРУДНЕНИЙ ЧЛЕНОВ КОМАНД-УЧАСТНИКОВ ПРОЕКТА</a:t>
            </a:r>
            <a:endParaRPr lang="ru-RU" sz="14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3CBD4-FA50-1B49-87B0-7C67A40A951C}"/>
              </a:ext>
            </a:extLst>
          </p:cNvPr>
          <p:cNvSpPr txBox="1">
            <a:spLocks/>
          </p:cNvSpPr>
          <p:nvPr/>
        </p:nvSpPr>
        <p:spPr>
          <a:xfrm>
            <a:off x="615503" y="157529"/>
            <a:ext cx="10525455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100"/>
              </a:lnSpc>
              <a:defRPr/>
            </a:pPr>
            <a:r>
              <a:rPr lang="ru-RU" sz="28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ТЬЮТОРЫ ПО СОПРОВОЖДЕНИЮ </a:t>
            </a:r>
            <a:endParaRPr lang="en-US" sz="2800" b="1" dirty="0" smtClean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3100"/>
              </a:lnSpc>
              <a:defRPr/>
            </a:pPr>
            <a:r>
              <a:rPr lang="ru-RU" sz="28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УПРАВЛЕНЧЕСКИХ КОМАНД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2767" y="2716774"/>
            <a:ext cx="2885784" cy="1653549"/>
          </a:xfrm>
          <a:prstGeom prst="roundRect">
            <a:avLst>
              <a:gd name="adj" fmla="val 4537"/>
            </a:avLst>
          </a:prstGeom>
          <a:gradFill>
            <a:gsLst>
              <a:gs pos="0">
                <a:srgbClr val="C8D6ED"/>
              </a:gs>
              <a:gs pos="100000">
                <a:srgbClr val="A8BFE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2767" y="2811957"/>
            <a:ext cx="287861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sz="1400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ПРОГРАММ РАЗВИТИЯ ПОТЕНЦИАЛА УПРАВЛЕНЧЕСКИХ КОМАНД И ИНДИВИДУАЛЬНЫХ ЗАТРУДНЕНИЙ ЧЛЕНОВ КОМАНД</a:t>
            </a:r>
            <a:endParaRPr lang="ru-RU" sz="14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28054" y="1613005"/>
            <a:ext cx="2122216" cy="1364850"/>
          </a:xfrm>
          <a:prstGeom prst="roundRect">
            <a:avLst>
              <a:gd name="adj" fmla="val 4537"/>
            </a:avLst>
          </a:prstGeom>
          <a:gradFill>
            <a:gsLst>
              <a:gs pos="0">
                <a:srgbClr val="C8D6ED"/>
              </a:gs>
              <a:gs pos="100000">
                <a:srgbClr val="BECFE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457630" y="1671276"/>
            <a:ext cx="2192639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sz="1400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КОМПЕТЕНЦИЙ ДЕФИЦИТОВ УПРАВЛЕНЧЕСКИХ КОМАНД</a:t>
            </a:r>
            <a:endParaRPr lang="ru-RU" sz="14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71731" y="4655791"/>
            <a:ext cx="2761591" cy="1206523"/>
          </a:xfrm>
          <a:prstGeom prst="roundRect">
            <a:avLst>
              <a:gd name="adj" fmla="val 4537"/>
            </a:avLst>
          </a:prstGeom>
          <a:gradFill>
            <a:gsLst>
              <a:gs pos="0">
                <a:srgbClr val="0072BC"/>
              </a:gs>
              <a:gs pos="100000">
                <a:srgbClr val="1B328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9" name="TextBox 18"/>
          <p:cNvSpPr txBox="1"/>
          <p:nvPr/>
        </p:nvSpPr>
        <p:spPr>
          <a:xfrm>
            <a:off x="4131975" y="4854447"/>
            <a:ext cx="2851305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«ГОРИЗОНТАЛЬНОГО» ОБУЧЕНИЯ</a:t>
            </a:r>
            <a:endParaRPr lang="ru-RU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2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5BF3F395-8FC9-46E3-9EAF-02E9C5E4A08A}"/>
              </a:ext>
            </a:extLst>
          </p:cNvPr>
          <p:cNvCxnSpPr/>
          <p:nvPr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048CA22-1F63-49F5-8F93-C6E0C56C38F1}"/>
              </a:ext>
            </a:extLst>
          </p:cNvPr>
          <p:cNvSpPr/>
          <p:nvPr/>
        </p:nvSpPr>
        <p:spPr>
          <a:xfrm>
            <a:off x="1857829" y="1654032"/>
            <a:ext cx="7201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                 </a:t>
            </a:r>
            <a:endParaRPr lang="ru-RU" b="1" dirty="0" smtClean="0"/>
          </a:p>
        </p:txBody>
      </p:sp>
      <p:pic>
        <p:nvPicPr>
          <p:cNvPr id="17" name="Рисунок 1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E309E5E-5100-4352-933B-32015925F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668" y="1654032"/>
            <a:ext cx="1854592" cy="21508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4645" y="5590098"/>
            <a:ext cx="6963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Краснодар, ул.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Сормовская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167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8 (861) 232-48-79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 ЦНППМ: 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ub.iro23.ru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4645" y="2115697"/>
            <a:ext cx="8192023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«ОСОБЕННОСТИ ТЬЮТОРСКОГО СОПРОВОЖДЕНИЯ ПРОФЕССИОНАЛЬНОГО РАЗВИТИЯ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35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КРАСНОДАРСКОГО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4645" y="4489760"/>
            <a:ext cx="10567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Куренная Елена Викторовна, </a:t>
            </a:r>
            <a:r>
              <a:rPr lang="ru-RU" sz="1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к.п.н</a:t>
            </a:r>
            <a:r>
              <a:rPr lang="ru-RU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</a:t>
            </a:r>
            <a:r>
              <a:rPr lang="ru-RU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</a:t>
            </a:r>
            <a:r>
              <a:rPr lang="ru-RU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непрерывного повышения профессионального мастерства педагогических работников </a:t>
            </a:r>
            <a:r>
              <a:rPr lang="ru-RU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ГБОУ «Институт </a:t>
            </a:r>
            <a:r>
              <a:rPr lang="ru-RU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r>
              <a:rPr lang="ru-RU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образования» Краснодарского </a:t>
            </a:r>
            <a:r>
              <a:rPr lang="ru-RU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края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11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382</Words>
  <Application>Microsoft Office PowerPoint</Application>
  <PresentationFormat>Широкоэкранный</PresentationFormat>
  <Paragraphs>57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Юлия Олеговна Ратиева</cp:lastModifiedBy>
  <cp:revision>179</cp:revision>
  <dcterms:created xsi:type="dcterms:W3CDTF">2020-06-08T21:27:38Z</dcterms:created>
  <dcterms:modified xsi:type="dcterms:W3CDTF">2021-05-27T07:29:40Z</dcterms:modified>
</cp:coreProperties>
</file>