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5" r:id="rId2"/>
    <p:sldId id="303" r:id="rId3"/>
    <p:sldId id="305" r:id="rId4"/>
    <p:sldId id="316" r:id="rId5"/>
    <p:sldId id="259" r:id="rId6"/>
    <p:sldId id="320" r:id="rId7"/>
    <p:sldId id="321" r:id="rId8"/>
    <p:sldId id="260" r:id="rId9"/>
    <p:sldId id="319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dmi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C6D5EC"/>
    <a:srgbClr val="BACDE4"/>
    <a:srgbClr val="0072BC"/>
    <a:srgbClr val="0A55A2"/>
    <a:srgbClr val="BBDCE3"/>
    <a:srgbClr val="C9E4E9"/>
    <a:srgbClr val="B2DEF0"/>
    <a:srgbClr val="64BDE1"/>
    <a:srgbClr val="27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4" autoAdjust="0"/>
    <p:restoredTop sz="94291" autoAdjust="0"/>
  </p:normalViewPr>
  <p:slideViewPr>
    <p:cSldViewPr snapToGrid="0">
      <p:cViewPr varScale="1">
        <p:scale>
          <a:sx n="115" d="100"/>
          <a:sy n="115" d="100"/>
        </p:scale>
        <p:origin x="3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27.05.2021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2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81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06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0617995" y="6350719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o.nnov.ru/?id=51959" TargetMode="External"/><Relationship Id="rId2" Type="http://schemas.openxmlformats.org/officeDocument/2006/relationships/hyperlink" Target="mailto:cnppmprTF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gpro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048CA22-1F63-49F5-8F93-C6E0C56C38F1}"/>
              </a:ext>
            </a:extLst>
          </p:cNvPr>
          <p:cNvSpPr/>
          <p:nvPr/>
        </p:nvSpPr>
        <p:spPr>
          <a:xfrm>
            <a:off x="659981" y="2404306"/>
            <a:ext cx="76223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«ОПЫТ ОРГАНИЗАЦИИ ТЬЮТОРСКИХ ПРАКТИК В СИСТЕМЕ ПОВЫШЕНИЯ КВАЛИФИКАЦИИ ПЕДАГОГИЧЕСКИХ РАБОТНИКОВ»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9583C5D-FF8E-4EBD-A3A2-5ECB33F083EE}"/>
              </a:ext>
            </a:extLst>
          </p:cNvPr>
          <p:cNvSpPr/>
          <p:nvPr/>
        </p:nvSpPr>
        <p:spPr>
          <a:xfrm>
            <a:off x="659981" y="5812933"/>
            <a:ext cx="5260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pic>
        <p:nvPicPr>
          <p:cNvPr id="17" name="Рисунок 1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E309E5E-5100-4352-933B-32015925F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776053"/>
            <a:ext cx="1854592" cy="215088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43E95F0-39FD-4F3D-BAD2-04152D277B48}"/>
              </a:ext>
            </a:extLst>
          </p:cNvPr>
          <p:cNvSpPr/>
          <p:nvPr/>
        </p:nvSpPr>
        <p:spPr>
          <a:xfrm>
            <a:off x="659980" y="4662617"/>
            <a:ext cx="7622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spcBef>
                <a:spcPts val="600"/>
              </a:spcBef>
              <a:spcAft>
                <a:spcPts val="600"/>
              </a:spcAft>
            </a:pP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Тулупова Оксана Владимировна, директор ЦНППМ ГБОУ ДПО «Нижегородский 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417612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1082235" y="2958173"/>
            <a:ext cx="10027530" cy="6511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sz="4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kern="0" dirty="0">
              <a:solidFill>
                <a:srgbClr val="00206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BC04DB-E954-44AA-9486-25E98D4A6EBF}"/>
              </a:ext>
            </a:extLst>
          </p:cNvPr>
          <p:cNvSpPr/>
          <p:nvPr/>
        </p:nvSpPr>
        <p:spPr>
          <a:xfrm>
            <a:off x="3404311" y="3969559"/>
            <a:ext cx="5383377" cy="299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</a:p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ЦНППМ ПР </a:t>
            </a:r>
            <a:b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ДПО НИРО</a:t>
            </a:r>
            <a:b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cnppmprTF@yandex.ru</a:t>
            </a: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http://www.niro.nnov.ru/?id=51959</a:t>
            </a: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33979" y="3712375"/>
            <a:ext cx="5652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75075"/>
                </a:solidFill>
                <a:sym typeface="Calibri"/>
              </a:rPr>
              <a:t> </a:t>
            </a:r>
            <a:endParaRPr lang="ru-RU" sz="2400" b="1" dirty="0">
              <a:solidFill>
                <a:srgbClr val="375075"/>
              </a:solidFill>
            </a:endParaRPr>
          </a:p>
          <a:p>
            <a:r>
              <a:rPr lang="ru-RU" sz="2400" b="1" dirty="0">
                <a:solidFill>
                  <a:srgbClr val="375075"/>
                </a:solidFill>
              </a:rPr>
              <a:t> </a:t>
            </a:r>
            <a:endParaRPr lang="ru-RU" sz="2400" b="1" dirty="0">
              <a:solidFill>
                <a:srgbClr val="375075"/>
              </a:solidFill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3430C-6218-488C-914B-4D23CEA0AB0B}"/>
              </a:ext>
            </a:extLst>
          </p:cNvPr>
          <p:cNvSpPr txBox="1"/>
          <p:nvPr/>
        </p:nvSpPr>
        <p:spPr>
          <a:xfrm>
            <a:off x="615503" y="1397277"/>
            <a:ext cx="565265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50" b="1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ТЬЮТОР </a:t>
            </a:r>
            <a:r>
              <a:rPr lang="ru-RU" sz="1550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– СПЕЦИАЛИСТ (ПРАКТИКУЮЩИЙ ПЕДАГОГ ИЛИ ПРЕПОДАВАТЕЛЬ ИНСТИТУТА ПОВЫШЕНИЯ КВАЛИФИКАЦИИ), КОТОРЫЙ ПРЕДОСТАВЛЯЕТ СОДЕРЖАТЕЛЬНОЕ ОБЕСПЕЧЕНИЕ ОСВОЕНИЯ НОВЫХ ТЕХНОЛОГИЙ, ВИДОВ ПРОФЕССИОНАЛЬНОЙ ДЕЯТЕЛЬНОСТИ В УСЛОВИЯХ «ГОРИЗОНТАЛЬНОГО ОБУЧЕНИЯ» МАКСИМАЛЬНО ПРИБЛИЖЕННЫХ К ИХ РАБОЧИМ МЕСТАМ</a:t>
            </a:r>
            <a:endParaRPr lang="ru-RU" sz="155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4BA842-0BEF-4878-AE78-3B752A147868}"/>
              </a:ext>
            </a:extLst>
          </p:cNvPr>
          <p:cNvSpPr txBox="1"/>
          <p:nvPr/>
        </p:nvSpPr>
        <p:spPr>
          <a:xfrm>
            <a:off x="5878230" y="4176437"/>
            <a:ext cx="52719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50" b="1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ТЬЮТОРСКАЯ ПРАКТИКА </a:t>
            </a:r>
            <a:r>
              <a:rPr lang="ru-RU" sz="1550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– САМОСТОЯТЕЛЬНЫЙ ФЕНОМЕН ДПО, АНДРАГОГИЧЕСКИ ЦЕЛЕСООБРАЗНАЯ СИСТЕМА МЕР ВОЗДЕЙСТВИЯ НА ПРОЦЕСС НЕПРЕРЫВНОГО РОСТА ПРОФЕССИОНАЛЬНОГО  МАСТЕРСТВА, ОБЕСПЕЧИВАЮЩАЯ СНИЖЕНИЕ ОТКЛОНЕНИЙ ОТ ОПТИМАЛЬНОЙ ТРАЕКТОРИИ </a:t>
            </a:r>
            <a:r>
              <a:rPr lang="ru-RU" sz="155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РАЗВЕРТЫВАНИЯ ПРОФЕССИОНАЛЬНОЙ ДЕЯТЕЛЬНОСТИ В ОПРЕДЕЛЕННЫХ УСЛОВИЯХ</a:t>
            </a:r>
            <a:endParaRPr lang="ru-RU" sz="155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3D74A-79D9-4F4E-A468-7A7C814A3C9F}"/>
              </a:ext>
            </a:extLst>
          </p:cNvPr>
          <p:cNvSpPr txBox="1"/>
          <p:nvPr/>
        </p:nvSpPr>
        <p:spPr>
          <a:xfrm rot="19805527">
            <a:off x="1332734" y="3531320"/>
            <a:ext cx="909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 О П Р О В О Ж Д Е Н И 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1F6DD-C9C9-49F1-8171-168D1B163217}"/>
              </a:ext>
            </a:extLst>
          </p:cNvPr>
          <p:cNvSpPr txBox="1"/>
          <p:nvPr/>
        </p:nvSpPr>
        <p:spPr>
          <a:xfrm>
            <a:off x="7911809" y="1291545"/>
            <a:ext cx="2891943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i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«СОПРОВОЖДАТЬ</a:t>
            </a:r>
          </a:p>
          <a:p>
            <a:r>
              <a:rPr lang="ru-RU" sz="1550" b="1" i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ИДТИ, СЛЕДОВАТЬ РЯДОМ, ВМЕСТЕ С КЕМ-НИБУДЬ» </a:t>
            </a:r>
          </a:p>
          <a:p>
            <a:r>
              <a:rPr lang="ru-RU" sz="1550" i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СЛОВАРЬ Д.Н. УШАКОВА </a:t>
            </a:r>
            <a:endParaRPr lang="ru-RU" sz="1550" i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4D50E-ECA5-4FC6-811A-74C3BE8A3F07}"/>
              </a:ext>
            </a:extLst>
          </p:cNvPr>
          <p:cNvSpPr txBox="1"/>
          <p:nvPr/>
        </p:nvSpPr>
        <p:spPr>
          <a:xfrm>
            <a:off x="615503" y="4308719"/>
            <a:ext cx="3015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i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«ТЬЮТОР» </a:t>
            </a:r>
            <a:r>
              <a:rPr lang="ru-RU" sz="1550" i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 ПРОИСХОДИТ ОТ ЛАТ. TUTOR «ЗАЩИТНИК, ОПЕКУН», ИЗ ГЛ. TUERI «СМОТРЕТЬ, НАБЛЮДАТЬ; ОХРАНЯТЬ»</a:t>
            </a:r>
            <a:endParaRPr lang="ru-RU" sz="1550" i="1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503" y="157529"/>
            <a:ext cx="10525455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100"/>
              </a:lnSpc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 И ТЬЮТОРСКАЯ ПРАКТИКА В СИСТЕМЕ ПОВЫШЕНИЯ КВАЛИФИКАЦИИ </a:t>
            </a: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5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1207022" y="2576019"/>
            <a:ext cx="9002102" cy="22062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0A55A2"/>
              </a:buClr>
            </a:pPr>
            <a:r>
              <a:rPr lang="ru-RU" sz="2000" kern="0" dirty="0" smtClean="0">
                <a:solidFill>
                  <a:srgbClr val="37507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ВСЕГДА «ПРИВЯЗАНА» К ОПРЕДЕЛЕННОМУ ПРОЦЕССУ, ДОПОЛНЯЕТ И СОПУТСТВУЕТ ЕМУ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0A55A2"/>
              </a:buClr>
            </a:pPr>
            <a:r>
              <a:rPr lang="ru-RU" sz="2000" kern="0" dirty="0" smtClean="0">
                <a:solidFill>
                  <a:srgbClr val="37507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ТРЕБУЕТ НЕПОСРЕДСТВЕННОГО ВЗАИМОДЕЙСТВИЯ И КОНТАКТА УЧАСТНИКОВ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0A55A2"/>
              </a:buClr>
            </a:pPr>
            <a:r>
              <a:rPr lang="ru-RU" sz="2000" kern="0" dirty="0" smtClean="0">
                <a:solidFill>
                  <a:srgbClr val="37507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СТРОИТСЯ НА РЕЗУЛЬТАТАХ ДИАГНОСТИКИ И ТРЕБУЕТ ПРОЕКТИРОВАНИЯ ПРЕДПРИНИМАЕМЫХ ДЕЙСТВИЙ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0A55A2"/>
              </a:buClr>
            </a:pPr>
            <a:r>
              <a:rPr lang="ru-RU" sz="2000" kern="0" dirty="0" smtClean="0">
                <a:solidFill>
                  <a:srgbClr val="37507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МОЖЕТ ВКЛЮЧАТЬ ПОМОЩЬ, ПОДДЕРЖКУ, ОБУЧЕНИЕ, УПРАВЛЕНИЕ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0A55A2"/>
              </a:buClr>
            </a:pPr>
            <a:r>
              <a:rPr lang="ru-RU" sz="2000" kern="0" dirty="0" smtClean="0">
                <a:solidFill>
                  <a:srgbClr val="37507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ОСНОВАНА НА СУБЪЕКТ-СУБЪЕКТНОМ ВЗАИМОДЕЙСТВИИ И ФОРМИРОВАНИИ СО-БЫТИЙНОЙ ОБЩНОСТИ</a:t>
            </a:r>
            <a:endParaRPr lang="ru-RU" sz="2000" kern="0" dirty="0">
              <a:solidFill>
                <a:srgbClr val="37507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503" y="157529"/>
            <a:ext cx="10525455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100"/>
              </a:lnSpc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 ТЬЮТОРСКОЙ ПРАКТИКИ В УСЛОВИЯХ ПК КАК ПРАКТИКИ «СОПРОВОЖДЕНИЯ»</a:t>
            </a: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503" y="1697894"/>
            <a:ext cx="37928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100"/>
              </a:lnSpc>
              <a:defRPr/>
            </a:pPr>
            <a:r>
              <a:rPr lang="ru-RU" sz="5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5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503" y="2525779"/>
            <a:ext cx="37928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100"/>
              </a:lnSpc>
              <a:defRPr/>
            </a:pPr>
            <a:r>
              <a:rPr lang="ru-RU" sz="5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5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503" y="3387690"/>
            <a:ext cx="37928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100"/>
              </a:lnSpc>
              <a:defRPr/>
            </a:pPr>
            <a:r>
              <a:rPr lang="ru-RU" sz="5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503" y="4185427"/>
            <a:ext cx="37928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100"/>
              </a:lnSpc>
              <a:defRPr/>
            </a:pPr>
            <a:r>
              <a:rPr lang="ru-RU" sz="5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5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503" y="5027245"/>
            <a:ext cx="37928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100"/>
              </a:lnSpc>
              <a:defRPr/>
            </a:pPr>
            <a:r>
              <a:rPr lang="ru-RU" sz="5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5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036382" y="1357600"/>
            <a:ext cx="3207331" cy="4714266"/>
          </a:xfrm>
          <a:custGeom>
            <a:avLst/>
            <a:gdLst>
              <a:gd name="connsiteX0" fmla="*/ 0 w 3207331"/>
              <a:gd name="connsiteY0" fmla="*/ 320733 h 4714266"/>
              <a:gd name="connsiteX1" fmla="*/ 320733 w 3207331"/>
              <a:gd name="connsiteY1" fmla="*/ 0 h 4714266"/>
              <a:gd name="connsiteX2" fmla="*/ 2886598 w 3207331"/>
              <a:gd name="connsiteY2" fmla="*/ 0 h 4714266"/>
              <a:gd name="connsiteX3" fmla="*/ 3207331 w 3207331"/>
              <a:gd name="connsiteY3" fmla="*/ 320733 h 4714266"/>
              <a:gd name="connsiteX4" fmla="*/ 3207331 w 3207331"/>
              <a:gd name="connsiteY4" fmla="*/ 4393533 h 4714266"/>
              <a:gd name="connsiteX5" fmla="*/ 2886598 w 3207331"/>
              <a:gd name="connsiteY5" fmla="*/ 4714266 h 4714266"/>
              <a:gd name="connsiteX6" fmla="*/ 320733 w 3207331"/>
              <a:gd name="connsiteY6" fmla="*/ 4714266 h 4714266"/>
              <a:gd name="connsiteX7" fmla="*/ 0 w 3207331"/>
              <a:gd name="connsiteY7" fmla="*/ 4393533 h 4714266"/>
              <a:gd name="connsiteX8" fmla="*/ 0 w 3207331"/>
              <a:gd name="connsiteY8" fmla="*/ 320733 h 471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331" h="4714266">
                <a:moveTo>
                  <a:pt x="0" y="320733"/>
                </a:moveTo>
                <a:cubicBezTo>
                  <a:pt x="0" y="143597"/>
                  <a:pt x="143597" y="0"/>
                  <a:pt x="320733" y="0"/>
                </a:cubicBezTo>
                <a:lnTo>
                  <a:pt x="2886598" y="0"/>
                </a:lnTo>
                <a:cubicBezTo>
                  <a:pt x="3063734" y="0"/>
                  <a:pt x="3207331" y="143597"/>
                  <a:pt x="3207331" y="320733"/>
                </a:cubicBezTo>
                <a:lnTo>
                  <a:pt x="3207331" y="4393533"/>
                </a:lnTo>
                <a:cubicBezTo>
                  <a:pt x="3207331" y="4570669"/>
                  <a:pt x="3063734" y="4714266"/>
                  <a:pt x="2886598" y="4714266"/>
                </a:cubicBezTo>
                <a:lnTo>
                  <a:pt x="320733" y="4714266"/>
                </a:lnTo>
                <a:cubicBezTo>
                  <a:pt x="143597" y="4714266"/>
                  <a:pt x="0" y="4570669"/>
                  <a:pt x="0" y="4393533"/>
                </a:cubicBezTo>
                <a:lnTo>
                  <a:pt x="0" y="320733"/>
                </a:lnTo>
                <a:close/>
              </a:path>
            </a:pathLst>
          </a:custGeom>
          <a:ln>
            <a:solidFill>
              <a:srgbClr val="273478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2013722" rIns="128016" bIns="107087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ОБЕСПЕЧИВАЕТ ПРАВИЛЬНОЕ И ЭФФЕКТИВНОЕ ИСПОЛЬЗОВАНИЕ УЧЕБНО-МЕТОДИЧЕСКОГО ОБЕСПЕЧЕНИЯ ДПП</a:t>
            </a:r>
            <a:endParaRPr lang="ru-RU" sz="1600" b="1" kern="12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55122" y="1640455"/>
            <a:ext cx="1569850" cy="1569850"/>
          </a:xfrm>
          <a:prstGeom prst="ellipse">
            <a:avLst/>
          </a:prstGeom>
          <a:solidFill>
            <a:srgbClr val="BACDE4"/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4339934" y="1357600"/>
            <a:ext cx="3207331" cy="4714266"/>
          </a:xfrm>
          <a:custGeom>
            <a:avLst/>
            <a:gdLst>
              <a:gd name="connsiteX0" fmla="*/ 0 w 3207331"/>
              <a:gd name="connsiteY0" fmla="*/ 320733 h 4714266"/>
              <a:gd name="connsiteX1" fmla="*/ 320733 w 3207331"/>
              <a:gd name="connsiteY1" fmla="*/ 0 h 4714266"/>
              <a:gd name="connsiteX2" fmla="*/ 2886598 w 3207331"/>
              <a:gd name="connsiteY2" fmla="*/ 0 h 4714266"/>
              <a:gd name="connsiteX3" fmla="*/ 3207331 w 3207331"/>
              <a:gd name="connsiteY3" fmla="*/ 320733 h 4714266"/>
              <a:gd name="connsiteX4" fmla="*/ 3207331 w 3207331"/>
              <a:gd name="connsiteY4" fmla="*/ 4393533 h 4714266"/>
              <a:gd name="connsiteX5" fmla="*/ 2886598 w 3207331"/>
              <a:gd name="connsiteY5" fmla="*/ 4714266 h 4714266"/>
              <a:gd name="connsiteX6" fmla="*/ 320733 w 3207331"/>
              <a:gd name="connsiteY6" fmla="*/ 4714266 h 4714266"/>
              <a:gd name="connsiteX7" fmla="*/ 0 w 3207331"/>
              <a:gd name="connsiteY7" fmla="*/ 4393533 h 4714266"/>
              <a:gd name="connsiteX8" fmla="*/ 0 w 3207331"/>
              <a:gd name="connsiteY8" fmla="*/ 320733 h 471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331" h="4714266">
                <a:moveTo>
                  <a:pt x="0" y="320733"/>
                </a:moveTo>
                <a:cubicBezTo>
                  <a:pt x="0" y="143597"/>
                  <a:pt x="143597" y="0"/>
                  <a:pt x="320733" y="0"/>
                </a:cubicBezTo>
                <a:lnTo>
                  <a:pt x="2886598" y="0"/>
                </a:lnTo>
                <a:cubicBezTo>
                  <a:pt x="3063734" y="0"/>
                  <a:pt x="3207331" y="143597"/>
                  <a:pt x="3207331" y="320733"/>
                </a:cubicBezTo>
                <a:lnTo>
                  <a:pt x="3207331" y="4393533"/>
                </a:lnTo>
                <a:cubicBezTo>
                  <a:pt x="3207331" y="4570669"/>
                  <a:pt x="3063734" y="4714266"/>
                  <a:pt x="2886598" y="4714266"/>
                </a:cubicBezTo>
                <a:lnTo>
                  <a:pt x="320733" y="4714266"/>
                </a:lnTo>
                <a:cubicBezTo>
                  <a:pt x="143597" y="4714266"/>
                  <a:pt x="0" y="4570669"/>
                  <a:pt x="0" y="4393533"/>
                </a:cubicBezTo>
                <a:lnTo>
                  <a:pt x="0" y="320733"/>
                </a:lnTo>
                <a:close/>
              </a:path>
            </a:pathLst>
          </a:custGeom>
          <a:ln>
            <a:solidFill>
              <a:srgbClr val="273478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2013722" rIns="128016" bIns="107087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КОНСУЛЬТИРУЕТ СЛУШАТЕЛЕЙ ПО РАЗЛИЧНЫМ ВОПРОСАМ КУРСА ПК</a:t>
            </a:r>
          </a:p>
          <a:p>
            <a:pPr marL="0"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600" kern="12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158674" y="1640455"/>
            <a:ext cx="1569850" cy="1569850"/>
          </a:xfrm>
          <a:prstGeom prst="ellipse">
            <a:avLst/>
          </a:prstGeom>
          <a:solidFill>
            <a:srgbClr val="BACDE4"/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7643485" y="1357600"/>
            <a:ext cx="3207331" cy="4714266"/>
          </a:xfrm>
          <a:custGeom>
            <a:avLst/>
            <a:gdLst>
              <a:gd name="connsiteX0" fmla="*/ 0 w 3207331"/>
              <a:gd name="connsiteY0" fmla="*/ 320733 h 4714266"/>
              <a:gd name="connsiteX1" fmla="*/ 320733 w 3207331"/>
              <a:gd name="connsiteY1" fmla="*/ 0 h 4714266"/>
              <a:gd name="connsiteX2" fmla="*/ 2886598 w 3207331"/>
              <a:gd name="connsiteY2" fmla="*/ 0 h 4714266"/>
              <a:gd name="connsiteX3" fmla="*/ 3207331 w 3207331"/>
              <a:gd name="connsiteY3" fmla="*/ 320733 h 4714266"/>
              <a:gd name="connsiteX4" fmla="*/ 3207331 w 3207331"/>
              <a:gd name="connsiteY4" fmla="*/ 4393533 h 4714266"/>
              <a:gd name="connsiteX5" fmla="*/ 2886598 w 3207331"/>
              <a:gd name="connsiteY5" fmla="*/ 4714266 h 4714266"/>
              <a:gd name="connsiteX6" fmla="*/ 320733 w 3207331"/>
              <a:gd name="connsiteY6" fmla="*/ 4714266 h 4714266"/>
              <a:gd name="connsiteX7" fmla="*/ 0 w 3207331"/>
              <a:gd name="connsiteY7" fmla="*/ 4393533 h 4714266"/>
              <a:gd name="connsiteX8" fmla="*/ 0 w 3207331"/>
              <a:gd name="connsiteY8" fmla="*/ 320733 h 471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331" h="4714266">
                <a:moveTo>
                  <a:pt x="0" y="320733"/>
                </a:moveTo>
                <a:cubicBezTo>
                  <a:pt x="0" y="143597"/>
                  <a:pt x="143597" y="0"/>
                  <a:pt x="320733" y="0"/>
                </a:cubicBezTo>
                <a:lnTo>
                  <a:pt x="2886598" y="0"/>
                </a:lnTo>
                <a:cubicBezTo>
                  <a:pt x="3063734" y="0"/>
                  <a:pt x="3207331" y="143597"/>
                  <a:pt x="3207331" y="320733"/>
                </a:cubicBezTo>
                <a:lnTo>
                  <a:pt x="3207331" y="4393533"/>
                </a:lnTo>
                <a:cubicBezTo>
                  <a:pt x="3207331" y="4570669"/>
                  <a:pt x="3063734" y="4714266"/>
                  <a:pt x="2886598" y="4714266"/>
                </a:cubicBezTo>
                <a:lnTo>
                  <a:pt x="320733" y="4714266"/>
                </a:lnTo>
                <a:cubicBezTo>
                  <a:pt x="143597" y="4714266"/>
                  <a:pt x="0" y="4570669"/>
                  <a:pt x="0" y="4393533"/>
                </a:cubicBezTo>
                <a:lnTo>
                  <a:pt x="0" y="320733"/>
                </a:lnTo>
                <a:close/>
              </a:path>
            </a:pathLst>
          </a:custGeom>
          <a:ln>
            <a:solidFill>
              <a:srgbClr val="273478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2013722" rIns="128016" bIns="107087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ОРГАНИЗУЕТ ПРОЦЕСС ОБРАЗОВАТЕЛЬНОГО ВЗАИМОДЕЙСТВИЯ И УПРАВЛЯЕТ ИМ</a:t>
            </a:r>
          </a:p>
          <a:p>
            <a:pPr marL="0"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600" kern="12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462226" y="1640455"/>
            <a:ext cx="1569850" cy="1569850"/>
          </a:xfrm>
          <a:prstGeom prst="ellipse">
            <a:avLst/>
          </a:prstGeom>
          <a:solidFill>
            <a:srgbClr val="BACDE4"/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Двойная стрелка влево/вправо 14"/>
          <p:cNvSpPr/>
          <p:nvPr/>
        </p:nvSpPr>
        <p:spPr>
          <a:xfrm>
            <a:off x="1427063" y="4760366"/>
            <a:ext cx="9033073" cy="1444432"/>
          </a:xfrm>
          <a:prstGeom prst="leftRightArrow">
            <a:avLst/>
          </a:prstGeom>
          <a:solidFill>
            <a:srgbClr val="BACDE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867AE-EB7B-4B00-9272-75EE87B68B87}"/>
              </a:ext>
            </a:extLst>
          </p:cNvPr>
          <p:cNvSpPr txBox="1"/>
          <p:nvPr/>
        </p:nvSpPr>
        <p:spPr>
          <a:xfrm>
            <a:off x="1963711" y="5321508"/>
            <a:ext cx="8274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ПРЕПОДАВАТЕЛЬ                           КОНСУЛЬТАНТ                             МЕНЕДЖЕР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E9A88B-8CE5-4BF5-8888-D4E545CA47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3711" y="1925099"/>
            <a:ext cx="1340995" cy="986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8F4E71-05BC-4CC3-8CCF-AB428B2391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0092" y="1908856"/>
            <a:ext cx="1505501" cy="1003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9C9F08-97B2-4340-ADCB-0467861423A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7869" y="1925099"/>
            <a:ext cx="1505501" cy="1003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503" y="157529"/>
            <a:ext cx="10525455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100"/>
              </a:lnSpc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 ТЬЮТОРА СИСТЕМЫ </a:t>
            </a:r>
          </a:p>
          <a:p>
            <a:pPr algn="l">
              <a:lnSpc>
                <a:spcPts val="3100"/>
              </a:lnSpc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КВАЛИФИКАЦИИ</a:t>
            </a: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02216" y="1238718"/>
            <a:ext cx="8128000" cy="5418667"/>
          </a:xfrm>
          <a:prstGeom prst="rect">
            <a:avLst/>
          </a:prstGeom>
          <a:ln>
            <a:solidFill>
              <a:srgbClr val="2F5597"/>
            </a:solidFill>
          </a:ln>
        </p:spPr>
      </p:sp>
      <p:sp>
        <p:nvSpPr>
          <p:cNvPr id="8" name="Прямоугольник 7"/>
          <p:cNvSpPr/>
          <p:nvPr/>
        </p:nvSpPr>
        <p:spPr>
          <a:xfrm>
            <a:off x="1702216" y="1748245"/>
            <a:ext cx="8128000" cy="756000"/>
          </a:xfrm>
          <a:prstGeom prst="rect">
            <a:avLst/>
          </a:prstGeom>
          <a:solidFill>
            <a:srgbClr val="BACDE4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2108616" y="1307451"/>
            <a:ext cx="5689600" cy="885600"/>
          </a:xfrm>
          <a:custGeom>
            <a:avLst/>
            <a:gdLst>
              <a:gd name="connsiteX0" fmla="*/ 0 w 5689600"/>
              <a:gd name="connsiteY0" fmla="*/ 147603 h 885600"/>
              <a:gd name="connsiteX1" fmla="*/ 147603 w 5689600"/>
              <a:gd name="connsiteY1" fmla="*/ 0 h 885600"/>
              <a:gd name="connsiteX2" fmla="*/ 5541997 w 5689600"/>
              <a:gd name="connsiteY2" fmla="*/ 0 h 885600"/>
              <a:gd name="connsiteX3" fmla="*/ 5689600 w 5689600"/>
              <a:gd name="connsiteY3" fmla="*/ 147603 h 885600"/>
              <a:gd name="connsiteX4" fmla="*/ 5689600 w 5689600"/>
              <a:gd name="connsiteY4" fmla="*/ 737997 h 885600"/>
              <a:gd name="connsiteX5" fmla="*/ 5541997 w 5689600"/>
              <a:gd name="connsiteY5" fmla="*/ 885600 h 885600"/>
              <a:gd name="connsiteX6" fmla="*/ 147603 w 5689600"/>
              <a:gd name="connsiteY6" fmla="*/ 885600 h 885600"/>
              <a:gd name="connsiteX7" fmla="*/ 0 w 5689600"/>
              <a:gd name="connsiteY7" fmla="*/ 737997 h 885600"/>
              <a:gd name="connsiteX8" fmla="*/ 0 w 5689600"/>
              <a:gd name="connsiteY8" fmla="*/ 147603 h 8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885600">
                <a:moveTo>
                  <a:pt x="0" y="147603"/>
                </a:moveTo>
                <a:cubicBezTo>
                  <a:pt x="0" y="66084"/>
                  <a:pt x="66084" y="0"/>
                  <a:pt x="147603" y="0"/>
                </a:cubicBezTo>
                <a:lnTo>
                  <a:pt x="5541997" y="0"/>
                </a:lnTo>
                <a:cubicBezTo>
                  <a:pt x="5623516" y="0"/>
                  <a:pt x="5689600" y="66084"/>
                  <a:pt x="5689600" y="147603"/>
                </a:cubicBezTo>
                <a:lnTo>
                  <a:pt x="5689600" y="737997"/>
                </a:lnTo>
                <a:cubicBezTo>
                  <a:pt x="5689600" y="819516"/>
                  <a:pt x="5623516" y="885600"/>
                  <a:pt x="5541997" y="885600"/>
                </a:cubicBezTo>
                <a:lnTo>
                  <a:pt x="147603" y="885600"/>
                </a:lnTo>
                <a:cubicBezTo>
                  <a:pt x="66084" y="885600"/>
                  <a:pt x="0" y="819516"/>
                  <a:pt x="0" y="737997"/>
                </a:cubicBezTo>
                <a:lnTo>
                  <a:pt x="0" y="147603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284" tIns="43231" rIns="258284" bIns="43231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НОРМАТИВНЫЕ И ОРГАНИЗАЦИОННЫЕ АСПЕКТЫ УПРАВЛЕНИЯ ПРОЕКТНОЙ ДЕЯТЕЛЬНОСТЬЮ ОБУЧАЮЩИХСЯ НА УРОВНЕ СРЕДНЕГО ОБЩЕГО ОБРАЗОВАНИЯ</a:t>
            </a:r>
            <a:endParaRPr lang="ru-RU" sz="1400" b="1" kern="12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2216" y="3111051"/>
            <a:ext cx="8128000" cy="756000"/>
          </a:xfrm>
          <a:prstGeom prst="rect">
            <a:avLst/>
          </a:prstGeom>
          <a:solidFill>
            <a:srgbClr val="BACDE4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2108616" y="2668251"/>
            <a:ext cx="5689600" cy="885600"/>
          </a:xfrm>
          <a:custGeom>
            <a:avLst/>
            <a:gdLst>
              <a:gd name="connsiteX0" fmla="*/ 0 w 5689600"/>
              <a:gd name="connsiteY0" fmla="*/ 147603 h 885600"/>
              <a:gd name="connsiteX1" fmla="*/ 147603 w 5689600"/>
              <a:gd name="connsiteY1" fmla="*/ 0 h 885600"/>
              <a:gd name="connsiteX2" fmla="*/ 5541997 w 5689600"/>
              <a:gd name="connsiteY2" fmla="*/ 0 h 885600"/>
              <a:gd name="connsiteX3" fmla="*/ 5689600 w 5689600"/>
              <a:gd name="connsiteY3" fmla="*/ 147603 h 885600"/>
              <a:gd name="connsiteX4" fmla="*/ 5689600 w 5689600"/>
              <a:gd name="connsiteY4" fmla="*/ 737997 h 885600"/>
              <a:gd name="connsiteX5" fmla="*/ 5541997 w 5689600"/>
              <a:gd name="connsiteY5" fmla="*/ 885600 h 885600"/>
              <a:gd name="connsiteX6" fmla="*/ 147603 w 5689600"/>
              <a:gd name="connsiteY6" fmla="*/ 885600 h 885600"/>
              <a:gd name="connsiteX7" fmla="*/ 0 w 5689600"/>
              <a:gd name="connsiteY7" fmla="*/ 737997 h 885600"/>
              <a:gd name="connsiteX8" fmla="*/ 0 w 5689600"/>
              <a:gd name="connsiteY8" fmla="*/ 147603 h 8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885600">
                <a:moveTo>
                  <a:pt x="0" y="147603"/>
                </a:moveTo>
                <a:cubicBezTo>
                  <a:pt x="0" y="66084"/>
                  <a:pt x="66084" y="0"/>
                  <a:pt x="147603" y="0"/>
                </a:cubicBezTo>
                <a:lnTo>
                  <a:pt x="5541997" y="0"/>
                </a:lnTo>
                <a:cubicBezTo>
                  <a:pt x="5623516" y="0"/>
                  <a:pt x="5689600" y="66084"/>
                  <a:pt x="5689600" y="147603"/>
                </a:cubicBezTo>
                <a:lnTo>
                  <a:pt x="5689600" y="737997"/>
                </a:lnTo>
                <a:cubicBezTo>
                  <a:pt x="5689600" y="819516"/>
                  <a:pt x="5623516" y="885600"/>
                  <a:pt x="5541997" y="885600"/>
                </a:cubicBezTo>
                <a:lnTo>
                  <a:pt x="147603" y="885600"/>
                </a:lnTo>
                <a:cubicBezTo>
                  <a:pt x="66084" y="885600"/>
                  <a:pt x="0" y="819516"/>
                  <a:pt x="0" y="737997"/>
                </a:cubicBezTo>
                <a:lnTo>
                  <a:pt x="0" y="147603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284" tIns="43231" rIns="258284" bIns="43231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МЕТОДОЛОГИЯ ПРОЕКТНОЙ ДЕЯТЕЛЬНОСТИ</a:t>
            </a:r>
            <a:endParaRPr lang="ru-RU" sz="1400" b="1" kern="12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02216" y="4471851"/>
            <a:ext cx="8128000" cy="756000"/>
          </a:xfrm>
          <a:prstGeom prst="rect">
            <a:avLst/>
          </a:prstGeom>
          <a:solidFill>
            <a:srgbClr val="BACDE4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2108616" y="4029051"/>
            <a:ext cx="5689600" cy="885600"/>
          </a:xfrm>
          <a:custGeom>
            <a:avLst/>
            <a:gdLst>
              <a:gd name="connsiteX0" fmla="*/ 0 w 5689600"/>
              <a:gd name="connsiteY0" fmla="*/ 147603 h 885600"/>
              <a:gd name="connsiteX1" fmla="*/ 147603 w 5689600"/>
              <a:gd name="connsiteY1" fmla="*/ 0 h 885600"/>
              <a:gd name="connsiteX2" fmla="*/ 5541997 w 5689600"/>
              <a:gd name="connsiteY2" fmla="*/ 0 h 885600"/>
              <a:gd name="connsiteX3" fmla="*/ 5689600 w 5689600"/>
              <a:gd name="connsiteY3" fmla="*/ 147603 h 885600"/>
              <a:gd name="connsiteX4" fmla="*/ 5689600 w 5689600"/>
              <a:gd name="connsiteY4" fmla="*/ 737997 h 885600"/>
              <a:gd name="connsiteX5" fmla="*/ 5541997 w 5689600"/>
              <a:gd name="connsiteY5" fmla="*/ 885600 h 885600"/>
              <a:gd name="connsiteX6" fmla="*/ 147603 w 5689600"/>
              <a:gd name="connsiteY6" fmla="*/ 885600 h 885600"/>
              <a:gd name="connsiteX7" fmla="*/ 0 w 5689600"/>
              <a:gd name="connsiteY7" fmla="*/ 737997 h 885600"/>
              <a:gd name="connsiteX8" fmla="*/ 0 w 5689600"/>
              <a:gd name="connsiteY8" fmla="*/ 147603 h 8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885600">
                <a:moveTo>
                  <a:pt x="0" y="147603"/>
                </a:moveTo>
                <a:cubicBezTo>
                  <a:pt x="0" y="66084"/>
                  <a:pt x="66084" y="0"/>
                  <a:pt x="147603" y="0"/>
                </a:cubicBezTo>
                <a:lnTo>
                  <a:pt x="5541997" y="0"/>
                </a:lnTo>
                <a:cubicBezTo>
                  <a:pt x="5623516" y="0"/>
                  <a:pt x="5689600" y="66084"/>
                  <a:pt x="5689600" y="147603"/>
                </a:cubicBezTo>
                <a:lnTo>
                  <a:pt x="5689600" y="737997"/>
                </a:lnTo>
                <a:cubicBezTo>
                  <a:pt x="5689600" y="819516"/>
                  <a:pt x="5623516" y="885600"/>
                  <a:pt x="5541997" y="885600"/>
                </a:cubicBezTo>
                <a:lnTo>
                  <a:pt x="147603" y="885600"/>
                </a:lnTo>
                <a:cubicBezTo>
                  <a:pt x="66084" y="885600"/>
                  <a:pt x="0" y="819516"/>
                  <a:pt x="0" y="737997"/>
                </a:cubicBezTo>
                <a:lnTo>
                  <a:pt x="0" y="147603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284" tIns="43231" rIns="258284" bIns="43231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АНАЛИЗ РАБОЧИХ ПРОГРАММ УЧЕБНОГО КУРСА «ИНДИВИДУАЛЬНЫЙ ПРОЕКТ»</a:t>
            </a:r>
            <a:endParaRPr lang="ru-RU" sz="1400" b="1" kern="12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2216" y="5832651"/>
            <a:ext cx="8128000" cy="756000"/>
          </a:xfrm>
          <a:prstGeom prst="rect">
            <a:avLst/>
          </a:prstGeom>
          <a:solidFill>
            <a:srgbClr val="BACDE4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2108616" y="5389851"/>
            <a:ext cx="5689600" cy="885600"/>
          </a:xfrm>
          <a:custGeom>
            <a:avLst/>
            <a:gdLst>
              <a:gd name="connsiteX0" fmla="*/ 0 w 5689600"/>
              <a:gd name="connsiteY0" fmla="*/ 147603 h 885600"/>
              <a:gd name="connsiteX1" fmla="*/ 147603 w 5689600"/>
              <a:gd name="connsiteY1" fmla="*/ 0 h 885600"/>
              <a:gd name="connsiteX2" fmla="*/ 5541997 w 5689600"/>
              <a:gd name="connsiteY2" fmla="*/ 0 h 885600"/>
              <a:gd name="connsiteX3" fmla="*/ 5689600 w 5689600"/>
              <a:gd name="connsiteY3" fmla="*/ 147603 h 885600"/>
              <a:gd name="connsiteX4" fmla="*/ 5689600 w 5689600"/>
              <a:gd name="connsiteY4" fmla="*/ 737997 h 885600"/>
              <a:gd name="connsiteX5" fmla="*/ 5541997 w 5689600"/>
              <a:gd name="connsiteY5" fmla="*/ 885600 h 885600"/>
              <a:gd name="connsiteX6" fmla="*/ 147603 w 5689600"/>
              <a:gd name="connsiteY6" fmla="*/ 885600 h 885600"/>
              <a:gd name="connsiteX7" fmla="*/ 0 w 5689600"/>
              <a:gd name="connsiteY7" fmla="*/ 737997 h 885600"/>
              <a:gd name="connsiteX8" fmla="*/ 0 w 5689600"/>
              <a:gd name="connsiteY8" fmla="*/ 147603 h 8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885600">
                <a:moveTo>
                  <a:pt x="0" y="147603"/>
                </a:moveTo>
                <a:cubicBezTo>
                  <a:pt x="0" y="66084"/>
                  <a:pt x="66084" y="0"/>
                  <a:pt x="147603" y="0"/>
                </a:cubicBezTo>
                <a:lnTo>
                  <a:pt x="5541997" y="0"/>
                </a:lnTo>
                <a:cubicBezTo>
                  <a:pt x="5623516" y="0"/>
                  <a:pt x="5689600" y="66084"/>
                  <a:pt x="5689600" y="147603"/>
                </a:cubicBezTo>
                <a:lnTo>
                  <a:pt x="5689600" y="737997"/>
                </a:lnTo>
                <a:cubicBezTo>
                  <a:pt x="5689600" y="819516"/>
                  <a:pt x="5623516" y="885600"/>
                  <a:pt x="5541997" y="885600"/>
                </a:cubicBezTo>
                <a:lnTo>
                  <a:pt x="147603" y="885600"/>
                </a:lnTo>
                <a:cubicBezTo>
                  <a:pt x="66084" y="885600"/>
                  <a:pt x="0" y="819516"/>
                  <a:pt x="0" y="737997"/>
                </a:cubicBezTo>
                <a:lnTo>
                  <a:pt x="0" y="147603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284" tIns="43231" rIns="258284" bIns="43231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ОРГАНИЗАЦИЯ РАЗРАБОТКИ, РЕАЛИЗАЦИИ И ЗАЩИТЫ ИНДИВИДУАЛЬНОГО ПРОЕКТА ОБУЧАЮЩЕГОСЯ </a:t>
            </a:r>
            <a:br>
              <a:rPr lang="ru-RU" sz="1400" b="1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1400" b="1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10-11 КЛАССА И ИТОГОВЫЙ КОНТРОЛЬ</a:t>
            </a:r>
            <a:endParaRPr lang="ru-RU" sz="1400" b="1" kern="12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24978-228A-49D9-B831-6989D102838B}"/>
              </a:ext>
            </a:extLst>
          </p:cNvPr>
          <p:cNvSpPr txBox="1"/>
          <p:nvPr/>
        </p:nvSpPr>
        <p:spPr>
          <a:xfrm>
            <a:off x="821908" y="1229193"/>
            <a:ext cx="677108" cy="5239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КЕЙСЫ, СОСТАВЛЕННЫЕ НА ОСНОВЕ ДЕТСКИХ ПРОЕКТНЫХ И ИССЛЕДОВАТЕЛЬСКИХ РАБОТ</a:t>
            </a:r>
            <a:endParaRPr lang="ru-RU" sz="1600" b="1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D5DF64-BF93-4246-96AF-D7204C165B9C}"/>
              </a:ext>
            </a:extLst>
          </p:cNvPr>
          <p:cNvSpPr txBox="1"/>
          <p:nvPr/>
        </p:nvSpPr>
        <p:spPr>
          <a:xfrm>
            <a:off x="9947086" y="1229193"/>
            <a:ext cx="923330" cy="54186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РАЗРАБОТКА УЧИТЕЛЯМИ СОБСТВЕННОЙ РАБОЧЕЙ ПРОГРАММЫ КУРСА «ИНДИВИДУАЛЬНЫЙ ПРОЕКТ</a:t>
            </a:r>
            <a:r>
              <a:rPr lang="ru-RU" sz="1600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E80656-1654-4C3B-B50E-597B3B50635B}"/>
              </a:ext>
            </a:extLst>
          </p:cNvPr>
          <p:cNvSpPr txBox="1"/>
          <p:nvPr/>
        </p:nvSpPr>
        <p:spPr>
          <a:xfrm>
            <a:off x="738681" y="161500"/>
            <a:ext cx="10489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ТЬЮТОРСКАЯ ПРАКТИКА РЕАЛИЗАЦИИ ДПП «ПЕДАГОГ – РУКОВОДИТЕЛЬ ИНДИВИДУАЛЬНОГО ПРОЕКТА» </a:t>
            </a:r>
            <a:r>
              <a:rPr lang="ru-RU" sz="1600" b="1" dirty="0" smtClean="0">
                <a:solidFill>
                  <a:srgbClr val="0072BC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solidFill>
                  <a:srgbClr val="0072BC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СОВЕРШЕНСТВОВАНИЕ КОМПЕТЕНЦИИ ПЕДАГОГОВ В ОБЛАСТИ РАЗРАБОТКИ </a:t>
            </a:r>
            <a:br>
              <a:rPr lang="ru-RU" sz="1600" b="1" dirty="0" smtClean="0">
                <a:solidFill>
                  <a:srgbClr val="0072BC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72BC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 РЕАЛИЗАЦИИ КУРСА «ИНДИВИДУАЛЬНЫЙ ПРОЕКТ» В СТАРШЕЙ ШКОЛЕ</a:t>
            </a:r>
            <a:endParaRPr lang="ru-RU" sz="1600" b="1" dirty="0" smtClean="0">
              <a:solidFill>
                <a:srgbClr val="0072BC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502A30-AFC9-4484-832F-229BD6394647}"/>
              </a:ext>
            </a:extLst>
          </p:cNvPr>
          <p:cNvSpPr txBox="1"/>
          <p:nvPr/>
        </p:nvSpPr>
        <p:spPr>
          <a:xfrm>
            <a:off x="615503" y="1261003"/>
            <a:ext cx="107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ЦЕЛЬ ПРОГРАММЫ: </a:t>
            </a:r>
            <a:br>
              <a:rPr lang="ru-RU" sz="1600" b="1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СОЗДАНИЕ СИСТЕМЫ ОРГАНИЗАЦИОННО-МЕТОДИЧЕСКОЙ ПОДДЕРЖКИ ПЕДАГОГИЧЕСКИХ РАБОТНИКОВ ОБЩЕОБРАЗОВАТЕЛЬНЫХ ОРГАНИЗАЦИЙ И ОРГАНИЗАЦИЙ ДОПОЛНИТЕЛЬНОГО ОБРАЗОВАНИЯ ДЕТЕЙ ИЗ ВСЕХ МУНИЦИПАЛЬНЫХ РАЙОНОВ И ГОРОДСКИХ ОКРУГОВ НИЖЕГОРОДСКОЙ ОБЛАСТИ ДЛЯ ОРГАНИЗАЦИИ ИМИ ПРОЕКТНОЙ ДЕЯТЕЛЬНОСТИ ОБУЧАЮЩИХСЯ </a:t>
            </a:r>
            <a:endParaRPr lang="ru-RU" sz="16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CAEBA-42C1-408D-85EC-B72D1119B2E7}"/>
              </a:ext>
            </a:extLst>
          </p:cNvPr>
          <p:cNvSpPr txBox="1"/>
          <p:nvPr/>
        </p:nvSpPr>
        <p:spPr>
          <a:xfrm>
            <a:off x="615503" y="2603809"/>
            <a:ext cx="107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ЦЕЛЬ ТЬЮТОРСКОЙ ПРАКТИКИ: </a:t>
            </a:r>
            <a:br>
              <a:rPr lang="ru-RU" sz="1600" b="1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СФОРМИРОВАТЬ</a:t>
            </a:r>
            <a:r>
              <a:rPr lang="ru-RU" sz="1600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ПРОФЕССИОНАЛЬНОЕ ОБУЧАЮЩЕЕСЯ СООБЩЕСТВО «НИЖЕГОРОДСКИЕ НАСТАВНИКИ ДЛЯ ШКОЛЬНЫХ ПРОЕКТОВ»</a:t>
            </a:r>
            <a:endParaRPr lang="ru-RU" sz="16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503" y="97241"/>
            <a:ext cx="10525455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  <a:defRPr/>
            </a:pP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ТЬЮТОРСКАЯ ПРАКТИКА ПРОГРАММЫ ПО РАЗВИТИЮ ПРОЕКТНОЙ ДЕЯТЕЛЬНОСТИ И НАСТАВНИЧЕСТВА НАД ШКОЛЬНЫМИ ПРОЕКТАМИ В НИЖЕГОРОДСКОЙ ОБЛАСТИ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69" y="3470545"/>
            <a:ext cx="1340828" cy="1340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80" y="3492980"/>
            <a:ext cx="1199564" cy="1199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983" y="3541177"/>
            <a:ext cx="1199564" cy="11995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C502A30-AFC9-4484-832F-229BD6394647}"/>
              </a:ext>
            </a:extLst>
          </p:cNvPr>
          <p:cNvSpPr txBox="1"/>
          <p:nvPr/>
        </p:nvSpPr>
        <p:spPr>
          <a:xfrm>
            <a:off x="444073" y="4847112"/>
            <a:ext cx="33768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СОЗДАНИЕ ЕДИНОГО ИНФОРМАЦИОННОГО И КОММУНИКАТИВНОГО ПРОСТРАНСТВА УЧАСТНИКОВ ПРОГРАММЫ И ОБМЕНА ЛУЧШИМИ ПРАКТИКАМИ ОРГАНИЗАЦИИ ПРОЕКТНОЙ ДЕЯТЕЛЬНОСТИ ОБУЧАЮЩИХСЯ</a:t>
            </a:r>
            <a:endParaRPr lang="ru-RU" sz="14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502A30-AFC9-4484-832F-229BD6394647}"/>
              </a:ext>
            </a:extLst>
          </p:cNvPr>
          <p:cNvSpPr txBox="1"/>
          <p:nvPr/>
        </p:nvSpPr>
        <p:spPr>
          <a:xfrm>
            <a:off x="4065967" y="4847112"/>
            <a:ext cx="3160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СОПРОВОЖДЕНИЕ </a:t>
            </a:r>
            <a:b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ПЕДАГОГОВ-НАСТАВНИКОВ </a:t>
            </a:r>
            <a:b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НАД ШКОЛЬНЫМИ ПРОЕКТАМИ ПОСРЕДСТВОМ СОЧЕТАНИЯ РАЗЛИЧНЫХ КАНАЛОВ КОММУНИКАЦИИ</a:t>
            </a:r>
            <a:endParaRPr lang="ru-RU" sz="14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502A30-AFC9-4484-832F-229BD6394647}"/>
              </a:ext>
            </a:extLst>
          </p:cNvPr>
          <p:cNvSpPr txBox="1"/>
          <p:nvPr/>
        </p:nvSpPr>
        <p:spPr>
          <a:xfrm>
            <a:off x="7471813" y="4847112"/>
            <a:ext cx="34940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ОТБОР ПРАКТИК ОРГАНИЗАЦИИ ПРОЕКТНОЙ ДЕЯТЕЛЬНОСТИ, КОТОРЫЕ ИМЕЮТСЯ В ОПЫТЕ ПРОФЕССИОНАЛЬНОЙ ДЕЯТЕЛЬНОСТИ ПЕДАГОГОВ-НАСТАВНИКОВ НАД ШКОЛЬНЫМИ ПРОЕКТАМИ ДЛЯ ДАЛЬНЕЙШЕГО РАЗВИТИЯ И МАСШТАБИРОВАНИЯ</a:t>
            </a:r>
            <a:endParaRPr lang="ru-RU" sz="14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льцо 1"/>
          <p:cNvSpPr/>
          <p:nvPr/>
        </p:nvSpPr>
        <p:spPr>
          <a:xfrm>
            <a:off x="1251013" y="2713575"/>
            <a:ext cx="3597485" cy="3597485"/>
          </a:xfrm>
          <a:prstGeom prst="donut">
            <a:avLst>
              <a:gd name="adj" fmla="val 4003"/>
            </a:avLst>
          </a:prstGeom>
          <a:solidFill>
            <a:srgbClr val="C6D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49845" y="2669595"/>
            <a:ext cx="2237433" cy="773660"/>
          </a:xfrm>
          <a:prstGeom prst="roundRect">
            <a:avLst>
              <a:gd name="adj" fmla="val 4537"/>
            </a:avLst>
          </a:prstGeom>
          <a:gradFill>
            <a:gsLst>
              <a:gs pos="0">
                <a:srgbClr val="C8D6ED"/>
              </a:gs>
              <a:gs pos="100000">
                <a:srgbClr val="A8BFE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16723" y="4074011"/>
            <a:ext cx="2237433" cy="773660"/>
          </a:xfrm>
          <a:prstGeom prst="roundRect">
            <a:avLst>
              <a:gd name="adj" fmla="val 4537"/>
            </a:avLst>
          </a:prstGeom>
          <a:gradFill>
            <a:gsLst>
              <a:gs pos="0">
                <a:srgbClr val="C8D6ED"/>
              </a:gs>
              <a:gs pos="100000">
                <a:srgbClr val="A8BFE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8EE3F-B14A-4814-B8C9-E896283BADD3}"/>
              </a:ext>
            </a:extLst>
          </p:cNvPr>
          <p:cNvSpPr txBox="1"/>
          <p:nvPr/>
        </p:nvSpPr>
        <p:spPr>
          <a:xfrm>
            <a:off x="643882" y="1227425"/>
            <a:ext cx="1124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НАУЧНО-СЕРВИСНОЕ СОПРОВОЖДЕНИЕ 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–  СИСТЕМА МЕР, ОБЕСПЕЧИВАЮЩИХ ВЫСОКИЕ ТЕМПЫ ПРОФЕССИОНАЛЬНОГО РОСТА ПЕДАГОГИЧЕСКИХ И УПРАВЛЕНЧЕСКИХ КАДРОВ В РЕГИОНАЛЬНОЙ СИСТЕМЕ ОБРАЗОВАНИЯ, СТРОЯЩАЯСЯ НА ПЕРСПЕКТИВНЫХ ПОДХОДАХ</a:t>
            </a:r>
            <a:endParaRPr lang="ru-RU" sz="16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7067992" y="3254347"/>
            <a:ext cx="2272924" cy="2455498"/>
          </a:xfrm>
          <a:custGeom>
            <a:avLst/>
            <a:gdLst>
              <a:gd name="connsiteX0" fmla="*/ 378896 w 3018864"/>
              <a:gd name="connsiteY0" fmla="*/ 0 h 2272924"/>
              <a:gd name="connsiteX1" fmla="*/ 2639968 w 3018864"/>
              <a:gd name="connsiteY1" fmla="*/ 0 h 2272924"/>
              <a:gd name="connsiteX2" fmla="*/ 3018864 w 3018864"/>
              <a:gd name="connsiteY2" fmla="*/ 378896 h 2272924"/>
              <a:gd name="connsiteX3" fmla="*/ 3018864 w 3018864"/>
              <a:gd name="connsiteY3" fmla="*/ 2272924 h 2272924"/>
              <a:gd name="connsiteX4" fmla="*/ 3018864 w 3018864"/>
              <a:gd name="connsiteY4" fmla="*/ 2272924 h 2272924"/>
              <a:gd name="connsiteX5" fmla="*/ 0 w 3018864"/>
              <a:gd name="connsiteY5" fmla="*/ 2272924 h 2272924"/>
              <a:gd name="connsiteX6" fmla="*/ 0 w 3018864"/>
              <a:gd name="connsiteY6" fmla="*/ 2272924 h 2272924"/>
              <a:gd name="connsiteX7" fmla="*/ 0 w 3018864"/>
              <a:gd name="connsiteY7" fmla="*/ 378896 h 2272924"/>
              <a:gd name="connsiteX8" fmla="*/ 378896 w 3018864"/>
              <a:gd name="connsiteY8" fmla="*/ 0 h 227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864" h="2272924">
                <a:moveTo>
                  <a:pt x="0" y="1987651"/>
                </a:moveTo>
                <a:lnTo>
                  <a:pt x="0" y="285273"/>
                </a:lnTo>
                <a:cubicBezTo>
                  <a:pt x="0" y="127722"/>
                  <a:pt x="225311" y="0"/>
                  <a:pt x="503244" y="0"/>
                </a:cubicBezTo>
                <a:lnTo>
                  <a:pt x="3018864" y="0"/>
                </a:lnTo>
                <a:lnTo>
                  <a:pt x="3018864" y="0"/>
                </a:lnTo>
                <a:lnTo>
                  <a:pt x="3018864" y="2272924"/>
                </a:lnTo>
                <a:lnTo>
                  <a:pt x="3018864" y="2272924"/>
                </a:lnTo>
                <a:lnTo>
                  <a:pt x="503244" y="2272924"/>
                </a:lnTo>
                <a:cubicBezTo>
                  <a:pt x="225311" y="2272924"/>
                  <a:pt x="0" y="2145202"/>
                  <a:pt x="0" y="198765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934" tIns="212576" rIns="91441" bIns="212574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УПРАВЛЕНЧЕСКИЕ КОМАНДЫ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 СОЗДАНИЯ В ОО ЛИЧНОСТНО-РАЗВИВАЮЩЕЙ ОБРАЗОВАТЕЛЬНОЙ СРЕДЫ\ОБОГАЩЕНИЯ ПАРАМЕТРОВ ОБРАЗОВАТЕЛЬНОЙ СРЕДЫ</a:t>
            </a:r>
            <a:endParaRPr lang="ru-RU" sz="1400" kern="12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267422" y="3240370"/>
            <a:ext cx="2233390" cy="2469476"/>
          </a:xfrm>
          <a:custGeom>
            <a:avLst/>
            <a:gdLst>
              <a:gd name="connsiteX0" fmla="*/ 372306 w 3018864"/>
              <a:gd name="connsiteY0" fmla="*/ 0 h 2233389"/>
              <a:gd name="connsiteX1" fmla="*/ 2646558 w 3018864"/>
              <a:gd name="connsiteY1" fmla="*/ 0 h 2233389"/>
              <a:gd name="connsiteX2" fmla="*/ 3018864 w 3018864"/>
              <a:gd name="connsiteY2" fmla="*/ 372306 h 2233389"/>
              <a:gd name="connsiteX3" fmla="*/ 3018864 w 3018864"/>
              <a:gd name="connsiteY3" fmla="*/ 2233389 h 2233389"/>
              <a:gd name="connsiteX4" fmla="*/ 3018864 w 3018864"/>
              <a:gd name="connsiteY4" fmla="*/ 2233389 h 2233389"/>
              <a:gd name="connsiteX5" fmla="*/ 0 w 3018864"/>
              <a:gd name="connsiteY5" fmla="*/ 2233389 h 2233389"/>
              <a:gd name="connsiteX6" fmla="*/ 0 w 3018864"/>
              <a:gd name="connsiteY6" fmla="*/ 2233389 h 2233389"/>
              <a:gd name="connsiteX7" fmla="*/ 0 w 3018864"/>
              <a:gd name="connsiteY7" fmla="*/ 372306 h 2233389"/>
              <a:gd name="connsiteX8" fmla="*/ 372306 w 3018864"/>
              <a:gd name="connsiteY8" fmla="*/ 0 h 223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864" h="2233389">
                <a:moveTo>
                  <a:pt x="3018863" y="275436"/>
                </a:moveTo>
                <a:lnTo>
                  <a:pt x="3018863" y="1957953"/>
                </a:lnTo>
                <a:cubicBezTo>
                  <a:pt x="3018863" y="2110072"/>
                  <a:pt x="2793553" y="2233389"/>
                  <a:pt x="2515619" y="2233389"/>
                </a:cubicBezTo>
                <a:lnTo>
                  <a:pt x="1" y="2233389"/>
                </a:lnTo>
                <a:lnTo>
                  <a:pt x="1" y="2233389"/>
                </a:lnTo>
                <a:lnTo>
                  <a:pt x="1" y="0"/>
                </a:lnTo>
                <a:lnTo>
                  <a:pt x="1" y="0"/>
                </a:lnTo>
                <a:lnTo>
                  <a:pt x="2515619" y="0"/>
                </a:lnTo>
                <a:cubicBezTo>
                  <a:pt x="2793553" y="0"/>
                  <a:pt x="3018863" y="123317"/>
                  <a:pt x="3018863" y="27543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72337"/>
              <a:satOff val="-2780"/>
              <a:lumOff val="9770"/>
              <a:alphaOff val="0"/>
            </a:schemeClr>
          </a:fillRef>
          <a:effectRef idx="0">
            <a:schemeClr val="accent5">
              <a:tint val="50000"/>
              <a:hueOff val="72337"/>
              <a:satOff val="-2780"/>
              <a:lumOff val="977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1" tIns="210646" rIns="170005" bIns="210645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ПЕДАГОГИЧЕСКИЕ КОМАНДЫ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0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 СОЦИАЛЬНО-ЭМОЦИОНАЛЬНОГО РАЗВИТИЯ\РАЗВИТИЯ ЛИЧНОСТНОГО ПОТЕНЦИАЛА ДЕТЕЙ ОПРЕДЕЛЕННОГО ВОЗРАСТА</a:t>
            </a:r>
            <a:endParaRPr lang="ru-RU" sz="1400" b="0" kern="12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Круговая стрелка 6"/>
          <p:cNvSpPr/>
          <p:nvPr/>
        </p:nvSpPr>
        <p:spPr>
          <a:xfrm>
            <a:off x="8317150" y="2204857"/>
            <a:ext cx="1928617" cy="1928523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Круговая стрелка 7"/>
          <p:cNvSpPr/>
          <p:nvPr/>
        </p:nvSpPr>
        <p:spPr>
          <a:xfrm rot="10800000">
            <a:off x="8376607" y="4816835"/>
            <a:ext cx="1928617" cy="1928523"/>
          </a:xfrm>
          <a:prstGeom prst="circularArrow">
            <a:avLst>
              <a:gd name="adj1" fmla="val 11619"/>
              <a:gd name="adj2" fmla="val 1142322"/>
              <a:gd name="adj3" fmla="val 20350169"/>
              <a:gd name="adj4" fmla="val 10800000"/>
              <a:gd name="adj5" fmla="val 1250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5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43882" y="77749"/>
            <a:ext cx="10525455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600"/>
              </a:lnSpc>
              <a:defRPr/>
            </a:pPr>
            <a:r>
              <a:rPr lang="ru-RU" sz="22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ТЬЮТОРСКАЯ ПРАКТИКА КОМПЛЕКСНОЙ ПРОГРАММЫ ПО РАЗВИТИЮ ЛИЧНОСТНОГО ПОТЕНЦИАЛА В НИЖЕГОРОДСКОЙ ОБЛАСТИ</a:t>
            </a:r>
            <a:endParaRPr lang="ru-RU" sz="22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96" y="3853513"/>
            <a:ext cx="1199564" cy="11995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502A30-AFC9-4484-832F-229BD6394647}"/>
              </a:ext>
            </a:extLst>
          </p:cNvPr>
          <p:cNvSpPr txBox="1"/>
          <p:nvPr/>
        </p:nvSpPr>
        <p:spPr>
          <a:xfrm>
            <a:off x="1377296" y="2713575"/>
            <a:ext cx="3376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СИТУАЦИЯ </a:t>
            </a:r>
          </a:p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АКТУАЛИЗАЦИИ И ПРОБЛЕМАТИЗАЦИИ</a:t>
            </a:r>
            <a:endParaRPr lang="ru-RU" sz="1400" b="1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502A30-AFC9-4484-832F-229BD6394647}"/>
              </a:ext>
            </a:extLst>
          </p:cNvPr>
          <p:cNvSpPr txBox="1"/>
          <p:nvPr/>
        </p:nvSpPr>
        <p:spPr>
          <a:xfrm>
            <a:off x="3830629" y="4109007"/>
            <a:ext cx="2809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СИТУАЦИЯ КОНЦЕПТУАЛИЗАЦИИ </a:t>
            </a:r>
            <a:b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 СТРАТЕГИРОВАНИЯ</a:t>
            </a:r>
            <a:endParaRPr lang="ru-RU" sz="1400" b="1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67411" y="5674849"/>
            <a:ext cx="2237433" cy="773660"/>
          </a:xfrm>
          <a:prstGeom prst="roundRect">
            <a:avLst>
              <a:gd name="adj" fmla="val 4537"/>
            </a:avLst>
          </a:prstGeom>
          <a:gradFill>
            <a:gsLst>
              <a:gs pos="0">
                <a:srgbClr val="C8D6ED"/>
              </a:gs>
              <a:gs pos="100000">
                <a:srgbClr val="A8BFE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02A30-AFC9-4484-832F-229BD6394647}"/>
              </a:ext>
            </a:extLst>
          </p:cNvPr>
          <p:cNvSpPr txBox="1"/>
          <p:nvPr/>
        </p:nvSpPr>
        <p:spPr>
          <a:xfrm>
            <a:off x="1581317" y="5709845"/>
            <a:ext cx="2809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СИТУАЦИЯ </a:t>
            </a:r>
          </a:p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ПРОГРАММИРОВАНИЯ </a:t>
            </a:r>
          </a:p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 СЦЕНИРОВАНИЯ</a:t>
            </a:r>
            <a:endParaRPr lang="ru-RU" sz="1400" b="1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2665" y="4078440"/>
            <a:ext cx="1535289" cy="773660"/>
          </a:xfrm>
          <a:prstGeom prst="roundRect">
            <a:avLst>
              <a:gd name="adj" fmla="val 4537"/>
            </a:avLst>
          </a:prstGeom>
          <a:gradFill>
            <a:gsLst>
              <a:gs pos="0">
                <a:srgbClr val="C8D6ED"/>
              </a:gs>
              <a:gs pos="100000">
                <a:srgbClr val="A8BFE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502A30-AFC9-4484-832F-229BD6394647}"/>
              </a:ext>
            </a:extLst>
          </p:cNvPr>
          <p:cNvSpPr txBox="1"/>
          <p:nvPr/>
        </p:nvSpPr>
        <p:spPr>
          <a:xfrm>
            <a:off x="93683" y="4091507"/>
            <a:ext cx="1727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СИТУАЦИЯ </a:t>
            </a:r>
            <a:b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РЕФЛЕКСИИ И </a:t>
            </a:r>
            <a:b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ЭКСПЕРТИЗЫ</a:t>
            </a:r>
            <a:endParaRPr lang="ru-RU" sz="1400" b="1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B96ED4-BEEC-46A0-AA03-30A49F8613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1934" y="2797992"/>
            <a:ext cx="2370728" cy="1695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1D8BED-0F97-4F69-894A-93A83D6A69A3}"/>
              </a:ext>
            </a:extLst>
          </p:cNvPr>
          <p:cNvSpPr txBox="1"/>
          <p:nvPr/>
        </p:nvSpPr>
        <p:spPr>
          <a:xfrm>
            <a:off x="3765755" y="4368848"/>
            <a:ext cx="340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ТЬЮТОРСТВО</a:t>
            </a:r>
            <a:endParaRPr lang="ru-RU" sz="2000" b="1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0166A0-1826-4B9E-A162-DDE6DBA0A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4233" y="683852"/>
            <a:ext cx="1068503" cy="1068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F6FBA-F0F4-45C5-9D09-C64695CBB656}"/>
              </a:ext>
            </a:extLst>
          </p:cNvPr>
          <p:cNvSpPr txBox="1"/>
          <p:nvPr/>
        </p:nvSpPr>
        <p:spPr>
          <a:xfrm>
            <a:off x="4204387" y="1876264"/>
            <a:ext cx="2748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ПРОЕКТИРОВАНИЕ СОБЫТИЙ </a:t>
            </a:r>
            <a:endParaRPr lang="ru-RU" b="1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75D989-DFBD-4CF7-AEDD-91428391BC5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0092" y="1833986"/>
            <a:ext cx="1393301" cy="11610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05FFC4-0A3B-4C4B-823B-FBD606AD482A}"/>
              </a:ext>
            </a:extLst>
          </p:cNvPr>
          <p:cNvSpPr txBox="1"/>
          <p:nvPr/>
        </p:nvSpPr>
        <p:spPr>
          <a:xfrm>
            <a:off x="7602645" y="3103137"/>
            <a:ext cx="2748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МЕТОДИЧЕСКАЯ ПОМОЩЬ</a:t>
            </a:r>
            <a:endParaRPr lang="ru-RU" b="1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19E049-A053-45C4-86D9-BA48170A7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69038" y="4629950"/>
            <a:ext cx="1434467" cy="14344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AC163E-F463-45C7-8EA2-A218F56CF001}"/>
              </a:ext>
            </a:extLst>
          </p:cNvPr>
          <p:cNvSpPr txBox="1"/>
          <p:nvPr/>
        </p:nvSpPr>
        <p:spPr>
          <a:xfrm>
            <a:off x="6540100" y="5970769"/>
            <a:ext cx="309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ИНДИВИДУАЛЬНАЯ САМОПОДГОТОВКА </a:t>
            </a:r>
            <a:endParaRPr lang="ru-RU" b="1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ABD26F7-CC95-4E88-B829-D4F07A1ADB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0432" y="1775085"/>
            <a:ext cx="1420031" cy="13325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7BA582-564E-44ED-AB0A-C46027B9177D}"/>
              </a:ext>
            </a:extLst>
          </p:cNvPr>
          <p:cNvSpPr txBox="1"/>
          <p:nvPr/>
        </p:nvSpPr>
        <p:spPr>
          <a:xfrm>
            <a:off x="489678" y="3089010"/>
            <a:ext cx="27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МОНИТОРИНГ</a:t>
            </a:r>
            <a:endParaRPr lang="ru-RU" b="1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EFFE7A4-3FA4-4363-9968-7B7F4D6B708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7595" y="4728527"/>
            <a:ext cx="1256044" cy="12560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134467-1178-412F-A602-33B326C90D3C}"/>
              </a:ext>
            </a:extLst>
          </p:cNvPr>
          <p:cNvSpPr txBox="1"/>
          <p:nvPr/>
        </p:nvSpPr>
        <p:spPr>
          <a:xfrm>
            <a:off x="1671519" y="5980134"/>
            <a:ext cx="27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ДИАГНОСТИКА</a:t>
            </a:r>
            <a:endParaRPr lang="ru-RU" b="1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4831AF-FA45-4B39-8AA5-2E251FC0563A}"/>
              </a:ext>
            </a:extLst>
          </p:cNvPr>
          <p:cNvSpPr txBox="1"/>
          <p:nvPr/>
        </p:nvSpPr>
        <p:spPr>
          <a:xfrm>
            <a:off x="619007" y="1674674"/>
            <a:ext cx="9831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УДОВЛЕТВОРЕНИЕ ПОТРЕБНОСТИ ВЗРОСЛОГО ОБУЧАЮЩЕГОСЯ В ПРИЗНАНИИ ЦЕННОСТИ ЕГО СОЦИАЛЬНОГО И ПРОФЕССИОНАЛЬНОГО ОПЫТА, МАКСИМАЛЬНОЕ ПРИБЛИЖЕНИЕ ОБРАЗОВАТЕЛЬНОГО РЕЗУЛЬТАТА К РЕАЛЬНЫМ УСЛОВИЯМ ПРОФЕССИОНАЛЬНОЙ ДЕЯТЕЛЬНОСТИ, ФОРМИРОВАНИЕ ПРОФЕССИОНАЛЬНОГО СООБЩЕСТВА, В КОТОРОМ АККУМУЛИРУЕТСЯ ОПЫТ ПО РЕШЕНИЮ АКТУАЛЬНЫХ ДЛЯ ДАННОГО ВИДА ПРОФЕССИОНАЛЬНОЙ ДЕЯТЕЛЬНОСТИ ПРОБЛЕМ</a:t>
            </a:r>
            <a:endParaRPr lang="ru-RU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759791" y="4080401"/>
            <a:ext cx="2984499" cy="1790700"/>
          </a:xfrm>
          <a:custGeom>
            <a:avLst/>
            <a:gdLst>
              <a:gd name="connsiteX0" fmla="*/ 0 w 2984499"/>
              <a:gd name="connsiteY0" fmla="*/ 0 h 1790700"/>
              <a:gd name="connsiteX1" fmla="*/ 2984499 w 2984499"/>
              <a:gd name="connsiteY1" fmla="*/ 0 h 1790700"/>
              <a:gd name="connsiteX2" fmla="*/ 2984499 w 2984499"/>
              <a:gd name="connsiteY2" fmla="*/ 1790700 h 1790700"/>
              <a:gd name="connsiteX3" fmla="*/ 0 w 2984499"/>
              <a:gd name="connsiteY3" fmla="*/ 1790700 h 1790700"/>
              <a:gd name="connsiteX4" fmla="*/ 0 w 2984499"/>
              <a:gd name="connsiteY4" fmla="*/ 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499" h="1790700">
                <a:moveTo>
                  <a:pt x="0" y="0"/>
                </a:moveTo>
                <a:lnTo>
                  <a:pt x="2984499" y="0"/>
                </a:lnTo>
                <a:lnTo>
                  <a:pt x="2984499" y="1790700"/>
                </a:lnTo>
                <a:lnTo>
                  <a:pt x="0" y="17907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2F5597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РАБОЧАЯ ПРОГРАММА УЧЕБНОГО КУРСА «ИНДИВИДУАЛЬНЫЙ ПРОЕКТ»</a:t>
            </a:r>
            <a:endParaRPr lang="ru-RU" b="1" kern="12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042740" y="4080401"/>
            <a:ext cx="2984499" cy="1790700"/>
          </a:xfrm>
          <a:custGeom>
            <a:avLst/>
            <a:gdLst>
              <a:gd name="connsiteX0" fmla="*/ 0 w 2984499"/>
              <a:gd name="connsiteY0" fmla="*/ 0 h 1790700"/>
              <a:gd name="connsiteX1" fmla="*/ 2984499 w 2984499"/>
              <a:gd name="connsiteY1" fmla="*/ 0 h 1790700"/>
              <a:gd name="connsiteX2" fmla="*/ 2984499 w 2984499"/>
              <a:gd name="connsiteY2" fmla="*/ 1790700 h 1790700"/>
              <a:gd name="connsiteX3" fmla="*/ 0 w 2984499"/>
              <a:gd name="connsiteY3" fmla="*/ 1790700 h 1790700"/>
              <a:gd name="connsiteX4" fmla="*/ 0 w 2984499"/>
              <a:gd name="connsiteY4" fmla="*/ 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499" h="1790700">
                <a:moveTo>
                  <a:pt x="0" y="0"/>
                </a:moveTo>
                <a:lnTo>
                  <a:pt x="2984499" y="0"/>
                </a:lnTo>
                <a:lnTo>
                  <a:pt x="2984499" y="1790700"/>
                </a:lnTo>
                <a:lnTo>
                  <a:pt x="0" y="17907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2F5597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A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ШКОЛЬНЫЕ ПРОЕКТЫ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0" i="0" kern="1200" dirty="0" smtClean="0">
                <a:solidFill>
                  <a:srgbClr val="0A55A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WWW.IPGPRO.COM</a:t>
            </a:r>
            <a:endParaRPr lang="ru-RU" sz="2000" kern="1200" dirty="0">
              <a:solidFill>
                <a:srgbClr val="0A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325690" y="4080401"/>
            <a:ext cx="2984499" cy="1790700"/>
          </a:xfrm>
          <a:custGeom>
            <a:avLst/>
            <a:gdLst>
              <a:gd name="connsiteX0" fmla="*/ 0 w 2984499"/>
              <a:gd name="connsiteY0" fmla="*/ 0 h 1790700"/>
              <a:gd name="connsiteX1" fmla="*/ 2984499 w 2984499"/>
              <a:gd name="connsiteY1" fmla="*/ 0 h 1790700"/>
              <a:gd name="connsiteX2" fmla="*/ 2984499 w 2984499"/>
              <a:gd name="connsiteY2" fmla="*/ 1790700 h 1790700"/>
              <a:gd name="connsiteX3" fmla="*/ 0 w 2984499"/>
              <a:gd name="connsiteY3" fmla="*/ 1790700 h 1790700"/>
              <a:gd name="connsiteX4" fmla="*/ 0 w 2984499"/>
              <a:gd name="connsiteY4" fmla="*/ 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499" h="1790700">
                <a:moveTo>
                  <a:pt x="0" y="0"/>
                </a:moveTo>
                <a:lnTo>
                  <a:pt x="2984499" y="0"/>
                </a:lnTo>
                <a:lnTo>
                  <a:pt x="2984499" y="1790700"/>
                </a:lnTo>
                <a:lnTo>
                  <a:pt x="0" y="17907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2F5597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2F559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ИЗМЕНЕНИЯ В ОРГАНИЗАЦИОННО-ТЕХНОЛОГИЧЕСКОМ, СОЦИАЛЬНОМ, ПРЕДМЕТНО-ПРОСТРАНСТВЕННОМ КОМПОНЕНТАХ ОБРАЗОВАТЕЛЬНОЙ СРЕДЫ </a:t>
            </a:r>
            <a:endParaRPr lang="ru-RU" sz="1400" b="1" kern="1200" dirty="0">
              <a:solidFill>
                <a:srgbClr val="2F559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503" y="157529"/>
            <a:ext cx="10525455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100"/>
              </a:lnSpc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И ПРОДУКТИВНОСТЬ ТЬЮТОРСКИХ ПРАКТИК В СИСТЕМЕ ПОВЫШЕНИЯ КВАЛИФИКАЦИИ</a:t>
            </a: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537</Words>
  <Application>Microsoft Office PowerPoint</Application>
  <PresentationFormat>Широкоэкранный</PresentationFormat>
  <Paragraphs>74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Helvetica Neue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Юлия Олеговна Ратиева</cp:lastModifiedBy>
  <cp:revision>185</cp:revision>
  <dcterms:created xsi:type="dcterms:W3CDTF">2020-06-08T21:27:38Z</dcterms:created>
  <dcterms:modified xsi:type="dcterms:W3CDTF">2021-05-27T07:29:04Z</dcterms:modified>
</cp:coreProperties>
</file>