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82" r:id="rId3"/>
    <p:sldId id="283" r:id="rId4"/>
    <p:sldId id="284" r:id="rId5"/>
    <p:sldId id="286" r:id="rId6"/>
    <p:sldId id="287" r:id="rId7"/>
    <p:sldId id="288" r:id="rId8"/>
    <p:sldId id="318" r:id="rId9"/>
    <p:sldId id="292" r:id="rId10"/>
    <p:sldId id="320" r:id="rId11"/>
    <p:sldId id="322" r:id="rId12"/>
    <p:sldId id="321" r:id="rId13"/>
    <p:sldId id="313" r:id="rId14"/>
    <p:sldId id="31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685"/>
    <a:srgbClr val="0372BC"/>
    <a:srgbClr val="F28B4C"/>
    <a:srgbClr val="FFB465"/>
    <a:srgbClr val="FFFFFF"/>
    <a:srgbClr val="2F5597"/>
    <a:srgbClr val="64BDE1"/>
    <a:srgbClr val="D1D0EA"/>
    <a:srgbClr val="FECB66"/>
    <a:srgbClr val="007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71"/>
    <p:restoredTop sz="96086" autoAdjust="0"/>
  </p:normalViewPr>
  <p:slideViewPr>
    <p:cSldViewPr snapToGrid="0">
      <p:cViewPr varScale="1">
        <p:scale>
          <a:sx n="50" d="100"/>
          <a:sy n="50" d="100"/>
        </p:scale>
        <p:origin x="60" y="1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E8403DF-2D04-4312-86A8-BF8E06074FC1}" type="datetimeFigureOut">
              <a:rPr lang="ru-RU" smtClean="0"/>
              <a:pPr/>
              <a:t>27.05.2021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91FDE44-3196-498E-A603-8183451638D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5268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C0D0694-D12B-4775-B1F1-AC3116FA112D}"/>
              </a:ext>
            </a:extLst>
          </p:cNvPr>
          <p:cNvSpPr/>
          <p:nvPr userDrawn="1"/>
        </p:nvSpPr>
        <p:spPr>
          <a:xfrm rot="10800000" flipH="1">
            <a:off x="11231808" y="0"/>
            <a:ext cx="956950" cy="6858000"/>
          </a:xfrm>
          <a:prstGeom prst="rect">
            <a:avLst/>
          </a:prstGeom>
          <a:gradFill>
            <a:gsLst>
              <a:gs pos="82000">
                <a:srgbClr val="1B3281"/>
              </a:gs>
              <a:gs pos="6000">
                <a:srgbClr val="0072B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pic>
        <p:nvPicPr>
          <p:cNvPr id="7" name="Рисунок 6" descr="Изображение выглядит как книга,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D42D58B-1A3F-4F9E-AC76-17F6671CB1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7040" y="152399"/>
            <a:ext cx="706486" cy="819357"/>
          </a:xfrm>
          <a:prstGeom prst="rect">
            <a:avLst/>
          </a:prstGeom>
        </p:spPr>
      </p:pic>
      <p:sp>
        <p:nvSpPr>
          <p:cNvPr id="8" name="Номер слайда 1">
            <a:extLst>
              <a:ext uri="{FF2B5EF4-FFF2-40B4-BE49-F238E27FC236}">
                <a16:creationId xmlns:a16="http://schemas.microsoft.com/office/drawing/2014/main" id="{44E4AA84-4D85-4FAD-BEF9-1BFB674B7C77}"/>
              </a:ext>
            </a:extLst>
          </p:cNvPr>
          <p:cNvSpPr txBox="1">
            <a:spLocks/>
          </p:cNvSpPr>
          <p:nvPr userDrawn="1"/>
        </p:nvSpPr>
        <p:spPr>
          <a:xfrm>
            <a:off x="11358290" y="6420656"/>
            <a:ext cx="735805" cy="376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25C68B6-61C2-468F-89AB-4B9F7531AA68}" type="slidenum">
              <a:rPr lang="ru-RU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DFCBAD97-65E4-43C9-84A2-90326F2BBDA2}"/>
              </a:ext>
            </a:extLst>
          </p:cNvPr>
          <p:cNvCxnSpPr/>
          <p:nvPr userDrawn="1"/>
        </p:nvCxnSpPr>
        <p:spPr>
          <a:xfrm>
            <a:off x="0" y="1117600"/>
            <a:ext cx="1857829" cy="0"/>
          </a:xfrm>
          <a:prstGeom prst="line">
            <a:avLst/>
          </a:prstGeom>
          <a:ln w="76200">
            <a:solidFill>
              <a:srgbClr val="0072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16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33C7E2CC-65E1-4566-85CF-1CC8A9E9F2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540" y="128091"/>
            <a:ext cx="746986" cy="867972"/>
          </a:xfrm>
          <a:prstGeom prst="rect">
            <a:avLst/>
          </a:prstGeom>
        </p:spPr>
      </p:pic>
      <p:sp>
        <p:nvSpPr>
          <p:cNvPr id="8" name="Номер слайда 1">
            <a:extLst>
              <a:ext uri="{FF2B5EF4-FFF2-40B4-BE49-F238E27FC236}">
                <a16:creationId xmlns:a16="http://schemas.microsoft.com/office/drawing/2014/main" id="{44E4AA84-4D85-4FAD-BEF9-1BFB674B7C77}"/>
              </a:ext>
            </a:extLst>
          </p:cNvPr>
          <p:cNvSpPr txBox="1">
            <a:spLocks/>
          </p:cNvSpPr>
          <p:nvPr userDrawn="1"/>
        </p:nvSpPr>
        <p:spPr>
          <a:xfrm>
            <a:off x="11358290" y="6420656"/>
            <a:ext cx="735805" cy="376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25C68B6-61C2-468F-89AB-4B9F7531AA68}" type="slidenum">
              <a:rPr lang="ru-RU" sz="160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600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DFCBAD97-65E4-43C9-84A2-90326F2BBDA2}"/>
              </a:ext>
            </a:extLst>
          </p:cNvPr>
          <p:cNvCxnSpPr/>
          <p:nvPr userDrawn="1"/>
        </p:nvCxnSpPr>
        <p:spPr>
          <a:xfrm>
            <a:off x="0" y="1117600"/>
            <a:ext cx="1857829" cy="0"/>
          </a:xfrm>
          <a:prstGeom prst="line">
            <a:avLst/>
          </a:prstGeom>
          <a:ln w="76200">
            <a:solidFill>
              <a:srgbClr val="0072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109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id="{9F04A334-564B-43B9-A1C2-D3108356F3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33"/>
          <a:stretch/>
        </p:blipFill>
        <p:spPr>
          <a:xfrm>
            <a:off x="8331200" y="0"/>
            <a:ext cx="3860800" cy="6858000"/>
          </a:xfrm>
          <a:prstGeom prst="rect">
            <a:avLst/>
          </a:prstGeom>
        </p:spPr>
      </p:pic>
      <p:pic>
        <p:nvPicPr>
          <p:cNvPr id="5" name="Рисунок 4" descr="Изображение выглядит как книга, текст&#10;&#10;Автоматически созданное описание">
            <a:extLst>
              <a:ext uri="{FF2B5EF4-FFF2-40B4-BE49-F238E27FC236}">
                <a16:creationId xmlns:a16="http://schemas.microsoft.com/office/drawing/2014/main" id="{0CC14C7F-016E-49D4-B8B0-C7ECA8A62C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740" y="1654032"/>
            <a:ext cx="1854592" cy="215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40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id="{0D23CDFE-39B3-47A1-B816-383B436410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34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F91C-49EA-4DC3-9D2D-1019E06F65E0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7902F-A46C-4330-AC26-F6E415CA73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888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272685"/>
            <a:ext cx="10363200" cy="6093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1"/>
            <a:ext cx="853440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245896"/>
                </a:solidFill>
                <a:latin typeface="Arial"/>
                <a:cs typeface="Arial"/>
              </a:defRPr>
            </a:lvl1pPr>
          </a:lstStyle>
          <a:p>
            <a:pPr marL="11516">
              <a:lnSpc>
                <a:spcPts val="1555"/>
              </a:lnSpc>
            </a:pPr>
            <a:r>
              <a:rPr lang="ru-RU" spc="-9" smtClean="0"/>
              <a:t>Издательство</a:t>
            </a:r>
            <a:r>
              <a:rPr lang="ru-RU" spc="55" smtClean="0"/>
              <a:t> </a:t>
            </a:r>
            <a:r>
              <a:rPr lang="ru-RU" spc="-9" smtClean="0"/>
              <a:t>«Академкнига/Учебник»</a:t>
            </a:r>
            <a:endParaRPr lang="ru-RU" spc="-9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150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511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041C7A-404D-4A1A-8130-03CF3FF7F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97A78E-AE0C-496D-875C-E74DBE825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708932-BFCA-43CF-A98E-C9B84838D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7435FE6-3A62-46A3-AD8C-BF2F692313A5}" type="datetimeFigureOut">
              <a:rPr lang="ru-RU" smtClean="0"/>
              <a:pPr/>
              <a:t>27.05.2021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857F0A-3123-49DA-B46C-A65C8699C4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221AAF-B13C-44AD-8EC8-B707771E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3607B4C-393F-4E3D-A696-83B041F08FC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19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4" r:id="rId3"/>
    <p:sldLayoutId id="2147483655" r:id="rId4"/>
    <p:sldLayoutId id="2147483657" r:id="rId5"/>
    <p:sldLayoutId id="2147483658" r:id="rId6"/>
    <p:sldLayoutId id="214748365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5BF3F395-8FC9-46E3-9EAF-02E9C5E4A08A}"/>
              </a:ext>
            </a:extLst>
          </p:cNvPr>
          <p:cNvCxnSpPr/>
          <p:nvPr/>
        </p:nvCxnSpPr>
        <p:spPr>
          <a:xfrm>
            <a:off x="0" y="1117600"/>
            <a:ext cx="1857829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048CA22-1F63-49F5-8F93-C6E0C56C38F1}"/>
              </a:ext>
            </a:extLst>
          </p:cNvPr>
          <p:cNvSpPr/>
          <p:nvPr/>
        </p:nvSpPr>
        <p:spPr>
          <a:xfrm>
            <a:off x="584584" y="2668591"/>
            <a:ext cx="720131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«ТЬЮТОРСКОЕ СОПРОВОЖДЕНИЕ НЕПРЕРЫВНОГО РАЗВИТИЯ ПЕДАГОГОВ: ВОЗМОЖНОСТИ И ПЕРСПЕКТИВЫ НАУЧНО-МЕТОДИЧЕСКОЙ СИСТЕМЫ МОСКОВСКОЙ ОБЛАСТИ»</a:t>
            </a:r>
            <a:endParaRPr lang="ru-RU" sz="2000" dirty="0">
              <a:solidFill>
                <a:schemeClr val="bg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pic>
        <p:nvPicPr>
          <p:cNvPr id="17" name="Рисунок 16" descr="Изображение выглядит как книга, текст&#10;&#10;Автоматически созданное описание">
            <a:extLst>
              <a:ext uri="{FF2B5EF4-FFF2-40B4-BE49-F238E27FC236}">
                <a16:creationId xmlns:a16="http://schemas.microsoft.com/office/drawing/2014/main" id="{DE309E5E-5100-4352-933B-32015925F1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740" y="1654032"/>
            <a:ext cx="1854592" cy="215088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84583" y="4460809"/>
            <a:ext cx="69883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Кудрова</a:t>
            </a:r>
            <a:r>
              <a:rPr lang="ru-RU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Лариса Геннадьевна, </a:t>
            </a:r>
            <a:r>
              <a:rPr lang="ru-RU" sz="16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к.п.н</a:t>
            </a:r>
            <a:r>
              <a:rPr lang="ru-RU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начальник </a:t>
            </a:r>
            <a:r>
              <a:rPr lang="ru-RU" sz="1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Центра непрерывного повышения мастерства ГБОУ ВО </a:t>
            </a:r>
            <a:r>
              <a:rPr lang="ru-RU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АСОУ </a:t>
            </a:r>
            <a:r>
              <a:rPr lang="ru-RU" sz="1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Московской области</a:t>
            </a:r>
            <a:endParaRPr lang="ru-RU" sz="1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24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32" y="1977887"/>
            <a:ext cx="4982813" cy="374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7A35B64-62D4-47CE-906C-4BDC9384856E}"/>
              </a:ext>
            </a:extLst>
          </p:cNvPr>
          <p:cNvSpPr txBox="1"/>
          <p:nvPr/>
        </p:nvSpPr>
        <p:spPr>
          <a:xfrm>
            <a:off x="5921432" y="2746305"/>
            <a:ext cx="5084619" cy="1690202"/>
          </a:xfrm>
          <a:prstGeom prst="rect">
            <a:avLst/>
          </a:prstGeom>
          <a:noFill/>
        </p:spPr>
        <p:txBody>
          <a:bodyPr wrap="square" lIns="121917" tIns="60958" rIns="121917" bIns="60958">
            <a:spAutoFit/>
          </a:bodyPr>
          <a:lstStyle/>
          <a:p>
            <a:pPr marL="404297" indent="-404297" algn="ctr">
              <a:spcBef>
                <a:spcPts val="715"/>
              </a:spcBef>
              <a:tabLst>
                <a:tab pos="404297" algn="l"/>
                <a:tab pos="1492497" algn="l"/>
                <a:tab pos="2580698" algn="l"/>
                <a:tab pos="3668898" algn="l"/>
                <a:tab pos="4757097" algn="l"/>
                <a:tab pos="5845298" algn="l"/>
                <a:tab pos="6933497" algn="l"/>
                <a:tab pos="8021698" algn="l"/>
                <a:tab pos="9109899" algn="l"/>
                <a:tab pos="10198100" algn="l"/>
                <a:tab pos="11286299" algn="l"/>
                <a:tab pos="12374500" algn="l"/>
              </a:tabLst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Circe Bold" pitchFamily="34" charset="-52"/>
              </a:rPr>
              <a:t>КОУЧ ПРОЕКТ</a:t>
            </a:r>
          </a:p>
          <a:p>
            <a:pPr marL="404297" indent="-404297" algn="ctr">
              <a:spcBef>
                <a:spcPts val="715"/>
              </a:spcBef>
              <a:tabLst>
                <a:tab pos="404297" algn="l"/>
                <a:tab pos="1492497" algn="l"/>
                <a:tab pos="2580698" algn="l"/>
                <a:tab pos="3668898" algn="l"/>
                <a:tab pos="4757097" algn="l"/>
                <a:tab pos="5845298" algn="l"/>
                <a:tab pos="6933497" algn="l"/>
                <a:tab pos="8021698" algn="l"/>
                <a:tab pos="9109899" algn="l"/>
                <a:tab pos="10198100" algn="l"/>
                <a:tab pos="11286299" algn="l"/>
                <a:tab pos="12374500" algn="l"/>
              </a:tabLst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Circe Bold" pitchFamily="34" charset="-52"/>
              </a:rPr>
              <a:t>«ШКОЛЫ, КОТОРЫМ МОЖНО ДОВЕРЯТЬ»</a:t>
            </a:r>
            <a:endParaRPr lang="ru-RU" sz="3200" b="1" dirty="0">
              <a:solidFill>
                <a:srgbClr val="002060"/>
              </a:solidFill>
              <a:latin typeface="Circe Bold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19504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6574554" y="4878743"/>
            <a:ext cx="3443744" cy="1347552"/>
          </a:xfrm>
          <a:prstGeom prst="roundRect">
            <a:avLst>
              <a:gd name="adj" fmla="val 4537"/>
            </a:avLst>
          </a:prstGeom>
          <a:gradFill>
            <a:gsLst>
              <a:gs pos="0">
                <a:srgbClr val="FFB465"/>
              </a:gs>
              <a:gs pos="100000">
                <a:srgbClr val="F28B4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622033" y="5214081"/>
            <a:ext cx="5348785" cy="712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chemeClr val="bg1"/>
                </a:solidFill>
              </a:rPr>
              <a:t>УРОКИ ОТ ПРАКТИКТОВ,</a:t>
            </a:r>
          </a:p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chemeClr val="bg1"/>
                </a:solidFill>
              </a:rPr>
              <a:t>СЕМИНАРЫ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50843" y="4878743"/>
            <a:ext cx="3443744" cy="1347552"/>
          </a:xfrm>
          <a:prstGeom prst="roundRect">
            <a:avLst>
              <a:gd name="adj" fmla="val 4537"/>
            </a:avLst>
          </a:prstGeom>
          <a:gradFill>
            <a:gsLst>
              <a:gs pos="0">
                <a:srgbClr val="B4C7E7">
                  <a:alpha val="73000"/>
                </a:srgbClr>
              </a:gs>
              <a:gs pos="100000">
                <a:srgbClr val="87A6D9">
                  <a:alpha val="73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135142" y="5384524"/>
            <a:ext cx="5348785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ru-RU" sz="2400" b="1" dirty="0" smtClean="0">
                <a:solidFill>
                  <a:srgbClr val="2F5597"/>
                </a:solidFill>
              </a:rPr>
              <a:t>СТАЖИРОВКИ</a:t>
            </a:r>
            <a:endParaRPr lang="ru-RU" sz="2400" b="1" dirty="0">
              <a:solidFill>
                <a:srgbClr val="2F5597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50843" y="3469701"/>
            <a:ext cx="3443744" cy="1344826"/>
          </a:xfrm>
          <a:prstGeom prst="roundRect">
            <a:avLst>
              <a:gd name="adj" fmla="val 4537"/>
            </a:avLst>
          </a:prstGeom>
          <a:gradFill>
            <a:gsLst>
              <a:gs pos="0">
                <a:srgbClr val="0072BC"/>
              </a:gs>
              <a:gs pos="100000">
                <a:srgbClr val="1B328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Oval 10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rot="16200000">
            <a:off x="3118694" y="940466"/>
            <a:ext cx="1520685" cy="3456383"/>
          </a:xfrm>
          <a:prstGeom prst="ellipse">
            <a:avLst/>
          </a:prstGeom>
          <a:gradFill>
            <a:gsLst>
              <a:gs pos="0">
                <a:srgbClr val="FFB465"/>
              </a:gs>
              <a:gs pos="100000">
                <a:srgbClr val="F28B4C"/>
              </a:gs>
            </a:gsLst>
            <a:lin ang="5400000" scaled="1"/>
          </a:gradFill>
          <a:ln w="6350">
            <a:noFill/>
            <a:round/>
            <a:headEnd/>
            <a:tailEnd/>
          </a:ln>
          <a:effectLst/>
        </p:spPr>
        <p:txBody>
          <a:bodyPr vert="vert" wrap="none" lIns="144000" rIns="45720" anchor="ctr"/>
          <a:lstStyle/>
          <a:p>
            <a:pPr lvl="0"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СТАЖИРОВОЧНЫЕ </a:t>
            </a:r>
          </a:p>
          <a:p>
            <a:pPr lvl="0"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ПЛОЩАДКИ ПРОЕКТА</a:t>
            </a:r>
          </a:p>
          <a:p>
            <a:pPr lvl="0"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«ФОРМИРОВАНИЕ </a:t>
            </a:r>
            <a:b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ФУНКЦИОНАЛЬНОЙ </a:t>
            </a:r>
          </a:p>
          <a:p>
            <a:pPr lvl="0"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ГРАМОТНОСТИ»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0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 rot="16200000">
            <a:off x="7490770" y="898746"/>
            <a:ext cx="1520685" cy="3534371"/>
          </a:xfrm>
          <a:prstGeom prst="ellipse">
            <a:avLst/>
          </a:prstGeom>
          <a:gradFill flip="none" rotWithShape="1">
            <a:gsLst>
              <a:gs pos="0">
                <a:srgbClr val="0372BC"/>
              </a:gs>
              <a:gs pos="100000">
                <a:srgbClr val="1B3685"/>
              </a:gs>
            </a:gsLst>
            <a:lin ang="10800000" scaled="1"/>
            <a:tileRect/>
          </a:gradFill>
          <a:ln w="6350">
            <a:noFill/>
            <a:round/>
            <a:headEnd/>
            <a:tailEnd/>
          </a:ln>
          <a:effectLst/>
        </p:spPr>
        <p:txBody>
          <a:bodyPr vert="vert" wrap="none" lIns="144000" rIns="45720" anchor="ctr"/>
          <a:lstStyle/>
          <a:p>
            <a:pPr lvl="0"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ШКОЛЫ-НАСТАВНИКИ </a:t>
            </a:r>
            <a:b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ПРОЕКТУ </a:t>
            </a:r>
          </a:p>
          <a:p>
            <a:pPr lvl="0"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«ШКОЛЫ, КОТОРЫМ </a:t>
            </a:r>
            <a:b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ДОВЕРЯТЬ»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69BFAB7B-690E-4170-B2EE-FEE46A89108E}"/>
              </a:ext>
            </a:extLst>
          </p:cNvPr>
          <p:cNvSpPr txBox="1">
            <a:spLocks/>
          </p:cNvSpPr>
          <p:nvPr/>
        </p:nvSpPr>
        <p:spPr>
          <a:xfrm>
            <a:off x="707338" y="218070"/>
            <a:ext cx="10335233" cy="106752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800"/>
              </a:spcBef>
              <a:buClr>
                <a:srgbClr val="64BDE1"/>
              </a:buClr>
            </a:pPr>
            <a:r>
              <a:rPr lang="ru-RU" sz="2400" b="1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СТАЖИРОВОЧНЫХ ПЛОЩАДОК</a:t>
            </a:r>
            <a:endParaRPr lang="ru-RU" sz="2400" b="1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06554" y="3738373"/>
            <a:ext cx="5332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МАСТЕР-КЛАССЫ, </a:t>
            </a:r>
          </a:p>
          <a:p>
            <a:pPr algn="ctr"/>
            <a:r>
              <a:rPr lang="ru-RU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СЕМИНАРЫ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567333" y="3466975"/>
            <a:ext cx="3443744" cy="1347552"/>
          </a:xfrm>
          <a:prstGeom prst="roundRect">
            <a:avLst>
              <a:gd name="adj" fmla="val 4537"/>
            </a:avLst>
          </a:prstGeom>
          <a:gradFill>
            <a:gsLst>
              <a:gs pos="0">
                <a:srgbClr val="B4C7E7">
                  <a:alpha val="73000"/>
                </a:srgbClr>
              </a:gs>
              <a:gs pos="100000">
                <a:srgbClr val="87A6D9">
                  <a:alpha val="73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634152" y="4044967"/>
            <a:ext cx="5348785" cy="356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ru-RU" sz="2400" b="1" dirty="0" smtClean="0">
                <a:solidFill>
                  <a:srgbClr val="2F5597"/>
                </a:solidFill>
              </a:rPr>
              <a:t>ЭКСПЕРТИЗА</a:t>
            </a:r>
            <a:endParaRPr lang="ru-RU" sz="2400" b="1" dirty="0">
              <a:solidFill>
                <a:srgbClr val="2F55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84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3248891" y="2265043"/>
            <a:ext cx="5694218" cy="1282539"/>
          </a:xfrm>
          <a:prstGeom prst="roundRect">
            <a:avLst>
              <a:gd name="adj" fmla="val 4537"/>
            </a:avLst>
          </a:prstGeom>
          <a:gradFill>
            <a:gsLst>
              <a:gs pos="0">
                <a:srgbClr val="0072BC"/>
              </a:gs>
              <a:gs pos="100000">
                <a:srgbClr val="1B328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429839" y="2467559"/>
            <a:ext cx="5332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СОПРОВОЖДЕНИЕ ПЕДАГОГИЧЕСКИХ РАБОТНИКОВ</a:t>
            </a:r>
            <a:endParaRPr lang="ru-RU" sz="2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олилиния 20"/>
          <p:cNvSpPr/>
          <p:nvPr/>
        </p:nvSpPr>
        <p:spPr>
          <a:xfrm rot="19737443">
            <a:off x="2516516" y="3042479"/>
            <a:ext cx="584795" cy="512154"/>
          </a:xfrm>
          <a:custGeom>
            <a:avLst/>
            <a:gdLst>
              <a:gd name="connsiteX0" fmla="*/ 0 w 584794"/>
              <a:gd name="connsiteY0" fmla="*/ 102431 h 512153"/>
              <a:gd name="connsiteX1" fmla="*/ 328718 w 584794"/>
              <a:gd name="connsiteY1" fmla="*/ 102431 h 512153"/>
              <a:gd name="connsiteX2" fmla="*/ 328718 w 584794"/>
              <a:gd name="connsiteY2" fmla="*/ 0 h 512153"/>
              <a:gd name="connsiteX3" fmla="*/ 584794 w 584794"/>
              <a:gd name="connsiteY3" fmla="*/ 256077 h 512153"/>
              <a:gd name="connsiteX4" fmla="*/ 328718 w 584794"/>
              <a:gd name="connsiteY4" fmla="*/ 512153 h 512153"/>
              <a:gd name="connsiteX5" fmla="*/ 328718 w 584794"/>
              <a:gd name="connsiteY5" fmla="*/ 409722 h 512153"/>
              <a:gd name="connsiteX6" fmla="*/ 0 w 584794"/>
              <a:gd name="connsiteY6" fmla="*/ 409722 h 512153"/>
              <a:gd name="connsiteX7" fmla="*/ 0 w 584794"/>
              <a:gd name="connsiteY7" fmla="*/ 102431 h 51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4794" h="512153">
                <a:moveTo>
                  <a:pt x="584794" y="409722"/>
                </a:moveTo>
                <a:lnTo>
                  <a:pt x="256076" y="409722"/>
                </a:lnTo>
                <a:lnTo>
                  <a:pt x="256076" y="512153"/>
                </a:lnTo>
                <a:lnTo>
                  <a:pt x="0" y="256076"/>
                </a:lnTo>
                <a:lnTo>
                  <a:pt x="256076" y="0"/>
                </a:lnTo>
                <a:lnTo>
                  <a:pt x="256076" y="102431"/>
                </a:lnTo>
                <a:lnTo>
                  <a:pt x="584794" y="102431"/>
                </a:lnTo>
                <a:lnTo>
                  <a:pt x="584794" y="409722"/>
                </a:lnTo>
                <a:close/>
              </a:path>
            </a:pathLst>
          </a:custGeom>
          <a:gradFill flip="none" rotWithShape="1">
            <a:gsLst>
              <a:gs pos="0">
                <a:srgbClr val="0072BC"/>
              </a:gs>
              <a:gs pos="100000">
                <a:srgbClr val="AAC0E4"/>
              </a:gs>
            </a:gsLst>
            <a:lin ang="10800000" scaled="1"/>
            <a:tileRect/>
          </a:gra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45" tIns="102432" rIns="1" bIns="10243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200" kern="1200"/>
          </a:p>
        </p:txBody>
      </p:sp>
      <p:sp>
        <p:nvSpPr>
          <p:cNvPr id="22" name="Полилиния 21"/>
          <p:cNvSpPr/>
          <p:nvPr/>
        </p:nvSpPr>
        <p:spPr>
          <a:xfrm rot="12657825">
            <a:off x="9115133" y="3042643"/>
            <a:ext cx="584795" cy="512154"/>
          </a:xfrm>
          <a:custGeom>
            <a:avLst/>
            <a:gdLst>
              <a:gd name="connsiteX0" fmla="*/ 0 w 584794"/>
              <a:gd name="connsiteY0" fmla="*/ 102431 h 512153"/>
              <a:gd name="connsiteX1" fmla="*/ 328718 w 584794"/>
              <a:gd name="connsiteY1" fmla="*/ 102431 h 512153"/>
              <a:gd name="connsiteX2" fmla="*/ 328718 w 584794"/>
              <a:gd name="connsiteY2" fmla="*/ 0 h 512153"/>
              <a:gd name="connsiteX3" fmla="*/ 584794 w 584794"/>
              <a:gd name="connsiteY3" fmla="*/ 256077 h 512153"/>
              <a:gd name="connsiteX4" fmla="*/ 328718 w 584794"/>
              <a:gd name="connsiteY4" fmla="*/ 512153 h 512153"/>
              <a:gd name="connsiteX5" fmla="*/ 328718 w 584794"/>
              <a:gd name="connsiteY5" fmla="*/ 409722 h 512153"/>
              <a:gd name="connsiteX6" fmla="*/ 0 w 584794"/>
              <a:gd name="connsiteY6" fmla="*/ 409722 h 512153"/>
              <a:gd name="connsiteX7" fmla="*/ 0 w 584794"/>
              <a:gd name="connsiteY7" fmla="*/ 102431 h 51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4794" h="512153">
                <a:moveTo>
                  <a:pt x="584794" y="409722"/>
                </a:moveTo>
                <a:lnTo>
                  <a:pt x="256076" y="409722"/>
                </a:lnTo>
                <a:lnTo>
                  <a:pt x="256076" y="512153"/>
                </a:lnTo>
                <a:lnTo>
                  <a:pt x="0" y="256076"/>
                </a:lnTo>
                <a:lnTo>
                  <a:pt x="256076" y="0"/>
                </a:lnTo>
                <a:lnTo>
                  <a:pt x="256076" y="102431"/>
                </a:lnTo>
                <a:lnTo>
                  <a:pt x="584794" y="102431"/>
                </a:lnTo>
                <a:lnTo>
                  <a:pt x="584794" y="409722"/>
                </a:lnTo>
                <a:close/>
              </a:path>
            </a:pathLst>
          </a:custGeom>
          <a:gradFill flip="none" rotWithShape="1">
            <a:gsLst>
              <a:gs pos="0">
                <a:srgbClr val="0072BC"/>
              </a:gs>
              <a:gs pos="100000">
                <a:srgbClr val="AAC0E4"/>
              </a:gs>
            </a:gsLst>
            <a:lin ang="10800000" scaled="1"/>
            <a:tileRect/>
          </a:gra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45" tIns="102432" rIns="1" bIns="10243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200" kern="1200"/>
          </a:p>
        </p:txBody>
      </p:sp>
      <p:sp>
        <p:nvSpPr>
          <p:cNvPr id="23" name="Полилиния 22"/>
          <p:cNvSpPr/>
          <p:nvPr/>
        </p:nvSpPr>
        <p:spPr>
          <a:xfrm rot="16200000">
            <a:off x="5803603" y="3892703"/>
            <a:ext cx="584795" cy="512154"/>
          </a:xfrm>
          <a:custGeom>
            <a:avLst/>
            <a:gdLst>
              <a:gd name="connsiteX0" fmla="*/ 0 w 584794"/>
              <a:gd name="connsiteY0" fmla="*/ 102431 h 512153"/>
              <a:gd name="connsiteX1" fmla="*/ 328718 w 584794"/>
              <a:gd name="connsiteY1" fmla="*/ 102431 h 512153"/>
              <a:gd name="connsiteX2" fmla="*/ 328718 w 584794"/>
              <a:gd name="connsiteY2" fmla="*/ 0 h 512153"/>
              <a:gd name="connsiteX3" fmla="*/ 584794 w 584794"/>
              <a:gd name="connsiteY3" fmla="*/ 256077 h 512153"/>
              <a:gd name="connsiteX4" fmla="*/ 328718 w 584794"/>
              <a:gd name="connsiteY4" fmla="*/ 512153 h 512153"/>
              <a:gd name="connsiteX5" fmla="*/ 328718 w 584794"/>
              <a:gd name="connsiteY5" fmla="*/ 409722 h 512153"/>
              <a:gd name="connsiteX6" fmla="*/ 0 w 584794"/>
              <a:gd name="connsiteY6" fmla="*/ 409722 h 512153"/>
              <a:gd name="connsiteX7" fmla="*/ 0 w 584794"/>
              <a:gd name="connsiteY7" fmla="*/ 102431 h 51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4794" h="512153">
                <a:moveTo>
                  <a:pt x="584794" y="409722"/>
                </a:moveTo>
                <a:lnTo>
                  <a:pt x="256076" y="409722"/>
                </a:lnTo>
                <a:lnTo>
                  <a:pt x="256076" y="512153"/>
                </a:lnTo>
                <a:lnTo>
                  <a:pt x="0" y="256076"/>
                </a:lnTo>
                <a:lnTo>
                  <a:pt x="256076" y="0"/>
                </a:lnTo>
                <a:lnTo>
                  <a:pt x="256076" y="102431"/>
                </a:lnTo>
                <a:lnTo>
                  <a:pt x="584794" y="102431"/>
                </a:lnTo>
                <a:lnTo>
                  <a:pt x="584794" y="409722"/>
                </a:lnTo>
                <a:close/>
              </a:path>
            </a:pathLst>
          </a:custGeom>
          <a:gradFill flip="none" rotWithShape="1">
            <a:gsLst>
              <a:gs pos="0">
                <a:srgbClr val="0072BC"/>
              </a:gs>
              <a:gs pos="100000">
                <a:srgbClr val="AAC0E4"/>
              </a:gs>
            </a:gsLst>
            <a:lin ang="10800000" scaled="1"/>
            <a:tileRect/>
          </a:gra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45" tIns="102432" rIns="1" bIns="10243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200" kern="1200"/>
          </a:p>
        </p:txBody>
      </p:sp>
      <p:sp>
        <p:nvSpPr>
          <p:cNvPr id="24" name="Полилиния 23"/>
          <p:cNvSpPr/>
          <p:nvPr/>
        </p:nvSpPr>
        <p:spPr>
          <a:xfrm rot="18397512">
            <a:off x="3659523" y="3816333"/>
            <a:ext cx="584795" cy="512154"/>
          </a:xfrm>
          <a:custGeom>
            <a:avLst/>
            <a:gdLst>
              <a:gd name="connsiteX0" fmla="*/ 0 w 584794"/>
              <a:gd name="connsiteY0" fmla="*/ 102431 h 512153"/>
              <a:gd name="connsiteX1" fmla="*/ 328718 w 584794"/>
              <a:gd name="connsiteY1" fmla="*/ 102431 h 512153"/>
              <a:gd name="connsiteX2" fmla="*/ 328718 w 584794"/>
              <a:gd name="connsiteY2" fmla="*/ 0 h 512153"/>
              <a:gd name="connsiteX3" fmla="*/ 584794 w 584794"/>
              <a:gd name="connsiteY3" fmla="*/ 256077 h 512153"/>
              <a:gd name="connsiteX4" fmla="*/ 328718 w 584794"/>
              <a:gd name="connsiteY4" fmla="*/ 512153 h 512153"/>
              <a:gd name="connsiteX5" fmla="*/ 328718 w 584794"/>
              <a:gd name="connsiteY5" fmla="*/ 409722 h 512153"/>
              <a:gd name="connsiteX6" fmla="*/ 0 w 584794"/>
              <a:gd name="connsiteY6" fmla="*/ 409722 h 512153"/>
              <a:gd name="connsiteX7" fmla="*/ 0 w 584794"/>
              <a:gd name="connsiteY7" fmla="*/ 102431 h 51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4794" h="512153">
                <a:moveTo>
                  <a:pt x="584794" y="409722"/>
                </a:moveTo>
                <a:lnTo>
                  <a:pt x="256076" y="409722"/>
                </a:lnTo>
                <a:lnTo>
                  <a:pt x="256076" y="512153"/>
                </a:lnTo>
                <a:lnTo>
                  <a:pt x="0" y="256076"/>
                </a:lnTo>
                <a:lnTo>
                  <a:pt x="256076" y="0"/>
                </a:lnTo>
                <a:lnTo>
                  <a:pt x="256076" y="102431"/>
                </a:lnTo>
                <a:lnTo>
                  <a:pt x="584794" y="102431"/>
                </a:lnTo>
                <a:lnTo>
                  <a:pt x="584794" y="409722"/>
                </a:lnTo>
                <a:close/>
              </a:path>
            </a:pathLst>
          </a:custGeom>
          <a:gradFill flip="none" rotWithShape="1">
            <a:gsLst>
              <a:gs pos="0">
                <a:srgbClr val="0072BC"/>
              </a:gs>
              <a:gs pos="100000">
                <a:srgbClr val="AAC0E4"/>
              </a:gs>
            </a:gsLst>
            <a:lin ang="10800000" scaled="1"/>
            <a:tileRect/>
          </a:gra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45" tIns="102432" rIns="1" bIns="10243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200" kern="1200"/>
          </a:p>
        </p:txBody>
      </p:sp>
      <p:sp>
        <p:nvSpPr>
          <p:cNvPr id="25" name="Полилиния 24"/>
          <p:cNvSpPr/>
          <p:nvPr/>
        </p:nvSpPr>
        <p:spPr>
          <a:xfrm rot="14219418">
            <a:off x="7778206" y="3858683"/>
            <a:ext cx="584795" cy="512154"/>
          </a:xfrm>
          <a:custGeom>
            <a:avLst/>
            <a:gdLst>
              <a:gd name="connsiteX0" fmla="*/ 0 w 584794"/>
              <a:gd name="connsiteY0" fmla="*/ 102431 h 512153"/>
              <a:gd name="connsiteX1" fmla="*/ 328718 w 584794"/>
              <a:gd name="connsiteY1" fmla="*/ 102431 h 512153"/>
              <a:gd name="connsiteX2" fmla="*/ 328718 w 584794"/>
              <a:gd name="connsiteY2" fmla="*/ 0 h 512153"/>
              <a:gd name="connsiteX3" fmla="*/ 584794 w 584794"/>
              <a:gd name="connsiteY3" fmla="*/ 256077 h 512153"/>
              <a:gd name="connsiteX4" fmla="*/ 328718 w 584794"/>
              <a:gd name="connsiteY4" fmla="*/ 512153 h 512153"/>
              <a:gd name="connsiteX5" fmla="*/ 328718 w 584794"/>
              <a:gd name="connsiteY5" fmla="*/ 409722 h 512153"/>
              <a:gd name="connsiteX6" fmla="*/ 0 w 584794"/>
              <a:gd name="connsiteY6" fmla="*/ 409722 h 512153"/>
              <a:gd name="connsiteX7" fmla="*/ 0 w 584794"/>
              <a:gd name="connsiteY7" fmla="*/ 102431 h 51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4794" h="512153">
                <a:moveTo>
                  <a:pt x="584794" y="409722"/>
                </a:moveTo>
                <a:lnTo>
                  <a:pt x="256076" y="409722"/>
                </a:lnTo>
                <a:lnTo>
                  <a:pt x="256076" y="512153"/>
                </a:lnTo>
                <a:lnTo>
                  <a:pt x="0" y="256076"/>
                </a:lnTo>
                <a:lnTo>
                  <a:pt x="256076" y="0"/>
                </a:lnTo>
                <a:lnTo>
                  <a:pt x="256076" y="102431"/>
                </a:lnTo>
                <a:lnTo>
                  <a:pt x="584794" y="102431"/>
                </a:lnTo>
                <a:lnTo>
                  <a:pt x="584794" y="409722"/>
                </a:lnTo>
                <a:close/>
              </a:path>
            </a:pathLst>
          </a:custGeom>
          <a:gradFill flip="none" rotWithShape="1">
            <a:gsLst>
              <a:gs pos="0">
                <a:srgbClr val="0072BC"/>
              </a:gs>
              <a:gs pos="100000">
                <a:srgbClr val="AAC0E4"/>
              </a:gs>
            </a:gsLst>
            <a:lin ang="10800000" scaled="1"/>
            <a:tileRect/>
          </a:gra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45" tIns="102432" rIns="1" bIns="10243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200" kern="120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82039" y="3547582"/>
            <a:ext cx="2180134" cy="660450"/>
          </a:xfrm>
          <a:prstGeom prst="roundRect">
            <a:avLst>
              <a:gd name="adj" fmla="val 4537"/>
            </a:avLst>
          </a:prstGeom>
          <a:gradFill>
            <a:gsLst>
              <a:gs pos="0">
                <a:srgbClr val="B4C7E7">
                  <a:alpha val="73000"/>
                </a:srgbClr>
              </a:gs>
              <a:gs pos="100000">
                <a:srgbClr val="87A6D9">
                  <a:alpha val="73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-320974" y="3719062"/>
            <a:ext cx="3386160" cy="369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ru-RU" sz="2400" b="1" dirty="0" smtClean="0">
                <a:solidFill>
                  <a:srgbClr val="2F5597"/>
                </a:solidFill>
              </a:rPr>
              <a:t>СТАЖИРОВКИ</a:t>
            </a:r>
            <a:endParaRPr lang="ru-RU" sz="2400" b="1" dirty="0">
              <a:solidFill>
                <a:srgbClr val="2F5597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1900" y="4459844"/>
            <a:ext cx="2180134" cy="660450"/>
          </a:xfrm>
          <a:prstGeom prst="roundRect">
            <a:avLst>
              <a:gd name="adj" fmla="val 4537"/>
            </a:avLst>
          </a:prstGeom>
          <a:gradFill>
            <a:gsLst>
              <a:gs pos="0">
                <a:srgbClr val="B4C7E7">
                  <a:alpha val="73000"/>
                </a:srgbClr>
              </a:gs>
              <a:gs pos="100000">
                <a:srgbClr val="87A6D9">
                  <a:alpha val="73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1878887" y="4642320"/>
            <a:ext cx="3386160" cy="369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ru-RU" sz="2400" b="1" dirty="0" smtClean="0">
                <a:solidFill>
                  <a:srgbClr val="2F5597"/>
                </a:solidFill>
              </a:rPr>
              <a:t>ТРЕНИНГИ</a:t>
            </a:r>
            <a:endParaRPr lang="ru-RU" sz="2400" b="1" dirty="0">
              <a:solidFill>
                <a:srgbClr val="2F5597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913424" y="4883550"/>
            <a:ext cx="2180134" cy="660450"/>
          </a:xfrm>
          <a:prstGeom prst="roundRect">
            <a:avLst>
              <a:gd name="adj" fmla="val 4537"/>
            </a:avLst>
          </a:prstGeom>
          <a:gradFill>
            <a:gsLst>
              <a:gs pos="0">
                <a:srgbClr val="B4C7E7">
                  <a:alpha val="73000"/>
                </a:srgbClr>
              </a:gs>
              <a:gs pos="100000">
                <a:srgbClr val="87A6D9">
                  <a:alpha val="73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4310411" y="5066026"/>
            <a:ext cx="3386160" cy="369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ru-RU" sz="2400" b="1" dirty="0" smtClean="0">
                <a:solidFill>
                  <a:srgbClr val="2F5597"/>
                </a:solidFill>
              </a:rPr>
              <a:t>ПРАКТИКУМЫ</a:t>
            </a:r>
            <a:endParaRPr lang="ru-RU" sz="2400" b="1" dirty="0">
              <a:solidFill>
                <a:srgbClr val="2F5597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354570" y="4459844"/>
            <a:ext cx="2180134" cy="660450"/>
          </a:xfrm>
          <a:prstGeom prst="roundRect">
            <a:avLst>
              <a:gd name="adj" fmla="val 4537"/>
            </a:avLst>
          </a:prstGeom>
          <a:gradFill>
            <a:gsLst>
              <a:gs pos="0">
                <a:srgbClr val="B4C7E7">
                  <a:alpha val="73000"/>
                </a:srgbClr>
              </a:gs>
              <a:gs pos="100000">
                <a:srgbClr val="87A6D9">
                  <a:alpha val="73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6751557" y="4642320"/>
            <a:ext cx="3386160" cy="369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ru-RU" sz="2400" b="1" dirty="0" smtClean="0">
                <a:solidFill>
                  <a:srgbClr val="2F5597"/>
                </a:solidFill>
              </a:rPr>
              <a:t>ВЕБИНАРЫ</a:t>
            </a:r>
            <a:endParaRPr lang="ru-RU" sz="2400" b="1" dirty="0">
              <a:solidFill>
                <a:srgbClr val="2F5597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9910507" y="3403086"/>
            <a:ext cx="1937378" cy="1383728"/>
          </a:xfrm>
          <a:prstGeom prst="roundRect">
            <a:avLst>
              <a:gd name="adj" fmla="val 4537"/>
            </a:avLst>
          </a:prstGeom>
          <a:gradFill>
            <a:gsLst>
              <a:gs pos="0">
                <a:srgbClr val="B4C7E7">
                  <a:alpha val="73000"/>
                </a:srgbClr>
              </a:gs>
              <a:gs pos="100000">
                <a:srgbClr val="87A6D9">
                  <a:alpha val="73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9186116" y="3604780"/>
            <a:ext cx="3386160" cy="1019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2F5597"/>
                </a:solidFill>
              </a:rPr>
              <a:t>ТРЕНАЖЕР</a:t>
            </a:r>
            <a:br>
              <a:rPr lang="ru-RU" sz="2400" b="1" dirty="0" smtClean="0">
                <a:solidFill>
                  <a:srgbClr val="2F5597"/>
                </a:solidFill>
              </a:rPr>
            </a:br>
            <a:r>
              <a:rPr lang="ru-RU" sz="2400" b="1" dirty="0" smtClean="0">
                <a:solidFill>
                  <a:srgbClr val="2F5597"/>
                </a:solidFill>
              </a:rPr>
              <a:t>«МОЙ УРОК</a:t>
            </a:r>
            <a:br>
              <a:rPr lang="ru-RU" sz="2400" b="1" dirty="0" smtClean="0">
                <a:solidFill>
                  <a:srgbClr val="2F5597"/>
                </a:solidFill>
              </a:rPr>
            </a:br>
            <a:r>
              <a:rPr lang="ru-RU" sz="2400" b="1" dirty="0" smtClean="0">
                <a:solidFill>
                  <a:srgbClr val="2F5597"/>
                </a:solidFill>
              </a:rPr>
              <a:t>ПО ФГОС»</a:t>
            </a:r>
            <a:endParaRPr lang="ru-RU" sz="2400" b="1" dirty="0">
              <a:solidFill>
                <a:srgbClr val="2F55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23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>
            <a:extLst>
              <a:ext uri="{FF2B5EF4-FFF2-40B4-BE49-F238E27FC236}">
                <a16:creationId xmlns:a16="http://schemas.microsoft.com/office/drawing/2014/main" id="{6C89A140-B81C-4DC8-AD79-7AB88AC97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503" y="1281322"/>
            <a:ext cx="11135783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b="1" dirty="0" smtClean="0">
                <a:solidFill>
                  <a:schemeClr val="tx2"/>
                </a:solidFill>
                <a:latin typeface="Circe Extra Bold"/>
              </a:rPr>
              <a:t>https</a:t>
            </a:r>
            <a:r>
              <a:rPr lang="en-US" altLang="ru-RU" b="1" dirty="0">
                <a:solidFill>
                  <a:schemeClr val="tx2"/>
                </a:solidFill>
                <a:latin typeface="Circe Extra Bold"/>
              </a:rPr>
              <a:t>://cppm.asou-mo.ru/index.php/proekty/andragog-21-veka</a:t>
            </a:r>
            <a:endParaRPr lang="ru-RU" altLang="ru-RU" b="1" dirty="0">
              <a:solidFill>
                <a:schemeClr val="tx2"/>
              </a:solidFill>
              <a:latin typeface="Circe Extra Bold"/>
            </a:endParaRPr>
          </a:p>
        </p:txBody>
      </p:sp>
      <p:pic>
        <p:nvPicPr>
          <p:cNvPr id="18435" name="Picture 3">
            <a:extLst>
              <a:ext uri="{FF2B5EF4-FFF2-40B4-BE49-F238E27FC236}">
                <a16:creationId xmlns:a16="http://schemas.microsoft.com/office/drawing/2014/main" id="{FD68A58A-0E12-40B3-BAC1-A22D59962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55" y="2014240"/>
            <a:ext cx="8375506" cy="980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>
            <a:extLst>
              <a:ext uri="{FF2B5EF4-FFF2-40B4-BE49-F238E27FC236}">
                <a16:creationId xmlns:a16="http://schemas.microsoft.com/office/drawing/2014/main" id="{8E232909-D7AF-447B-A2F6-260273C9E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55" y="3429000"/>
            <a:ext cx="8309036" cy="3240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FA3CBD4-FA50-1B49-87B0-7C67A40A951C}"/>
              </a:ext>
            </a:extLst>
          </p:cNvPr>
          <p:cNvSpPr txBox="1">
            <a:spLocks/>
          </p:cNvSpPr>
          <p:nvPr/>
        </p:nvSpPr>
        <p:spPr>
          <a:xfrm>
            <a:off x="615503" y="157529"/>
            <a:ext cx="10525455" cy="95755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100"/>
              </a:lnSpc>
              <a:defRPr/>
            </a:pPr>
            <a:r>
              <a:rPr lang="ru-RU" sz="2400" b="1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ОБРАЗОВАТЕЛЬНЫЙ МАРШРУТ ПЕДАГОГИЧЕСКОГО РАБОТНИКА</a:t>
            </a:r>
            <a:endParaRPr lang="ru-RU" sz="2400" b="1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80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/>
          <p:nvPr/>
        </p:nvSpPr>
        <p:spPr>
          <a:xfrm>
            <a:off x="1290896" y="1972215"/>
            <a:ext cx="9748771" cy="66635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/>
          </a:p>
        </p:txBody>
      </p:sp>
      <p:sp>
        <p:nvSpPr>
          <p:cNvPr id="8" name="Rectangle 26"/>
          <p:cNvSpPr/>
          <p:nvPr/>
        </p:nvSpPr>
        <p:spPr>
          <a:xfrm>
            <a:off x="1290896" y="3085086"/>
            <a:ext cx="9748771" cy="65784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/>
          </a:p>
        </p:txBody>
      </p:sp>
      <p:sp>
        <p:nvSpPr>
          <p:cNvPr id="9" name="Rectangle 27"/>
          <p:cNvSpPr/>
          <p:nvPr/>
        </p:nvSpPr>
        <p:spPr>
          <a:xfrm>
            <a:off x="1290896" y="4121675"/>
            <a:ext cx="9748771" cy="67207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/>
          </a:p>
        </p:txBody>
      </p:sp>
      <p:sp>
        <p:nvSpPr>
          <p:cNvPr id="10" name="Rectangle 28"/>
          <p:cNvSpPr/>
          <p:nvPr/>
        </p:nvSpPr>
        <p:spPr>
          <a:xfrm>
            <a:off x="1290896" y="5236577"/>
            <a:ext cx="9748771" cy="768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498702" y="1988931"/>
            <a:ext cx="9194595" cy="656591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</a:t>
            </a:r>
            <a:r>
              <a:rPr lang="ru-RU" altLang="ru-RU" sz="17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уровня достижений учителей и учеников</a:t>
            </a:r>
            <a:r>
              <a:rPr lang="ru-RU" altLang="ru-RU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обусловленных целенаправленной методической работой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0896" y="3113007"/>
            <a:ext cx="9690217" cy="55399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</a:t>
            </a:r>
            <a:r>
              <a:rPr lang="ru-RU" altLang="ru-RU" sz="14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педагогов, социальных партнёров, добровольных участников </a:t>
            </a:r>
            <a:r>
              <a:rPr lang="ru-RU" alt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методической работе  (в сетевых моделях организации сопровождения воспитания школьников 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82919" y="4140971"/>
            <a:ext cx="9290605" cy="55399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altLang="ru-RU" sz="14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дифференцированного характера </a:t>
            </a:r>
            <a:r>
              <a:rPr lang="ru-RU" alt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методической работы на школьном, муниципальном уровне (проекты, программы, сетевое взаимодействие и др.)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67983" y="5297455"/>
            <a:ext cx="9194595" cy="646327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Уменьшение </a:t>
            </a:r>
            <a:r>
              <a:rPr lang="ru-RU" altLang="ru-RU" sz="17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количества педагогов</a:t>
            </a:r>
            <a:r>
              <a:rPr lang="ru-RU" altLang="ru-RU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 владеющих необходимыми знаниями и умениями </a:t>
            </a:r>
          </a:p>
        </p:txBody>
      </p:sp>
      <p:sp>
        <p:nvSpPr>
          <p:cNvPr id="28" name="Arrow: Right 80"/>
          <p:cNvSpPr/>
          <p:nvPr/>
        </p:nvSpPr>
        <p:spPr>
          <a:xfrm rot="16200000">
            <a:off x="5841312" y="2700817"/>
            <a:ext cx="500235" cy="384043"/>
          </a:xfrm>
          <a:prstGeom prst="rightArrow">
            <a:avLst>
              <a:gd name="adj1" fmla="val 63702"/>
              <a:gd name="adj2" fmla="val 4841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/>
          </a:p>
        </p:txBody>
      </p:sp>
      <p:sp>
        <p:nvSpPr>
          <p:cNvPr id="29" name="Arrow: Right 81"/>
          <p:cNvSpPr/>
          <p:nvPr/>
        </p:nvSpPr>
        <p:spPr>
          <a:xfrm rot="16200000">
            <a:off x="5860710" y="3797889"/>
            <a:ext cx="480053" cy="384043"/>
          </a:xfrm>
          <a:prstGeom prst="rightArrow">
            <a:avLst>
              <a:gd name="adj1" fmla="val 63702"/>
              <a:gd name="adj2" fmla="val 48413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/>
          </a:p>
        </p:txBody>
      </p:sp>
      <p:sp>
        <p:nvSpPr>
          <p:cNvPr id="30" name="Arrow: Right 82"/>
          <p:cNvSpPr/>
          <p:nvPr/>
        </p:nvSpPr>
        <p:spPr>
          <a:xfrm rot="16200000">
            <a:off x="5802613" y="4893489"/>
            <a:ext cx="586939" cy="393349"/>
          </a:xfrm>
          <a:prstGeom prst="rightArrow">
            <a:avLst>
              <a:gd name="adj1" fmla="val 63702"/>
              <a:gd name="adj2" fmla="val 4841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/>
          </a:p>
        </p:txBody>
      </p:sp>
      <p:sp>
        <p:nvSpPr>
          <p:cNvPr id="47" name="Прямоугольник 46"/>
          <p:cNvSpPr/>
          <p:nvPr/>
        </p:nvSpPr>
        <p:spPr>
          <a:xfrm>
            <a:off x="2091105" y="409514"/>
            <a:ext cx="8009790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>
              <a:defRPr/>
            </a:pPr>
            <a:r>
              <a:rPr lang="ru-RU" alt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методической работы </a:t>
            </a:r>
          </a:p>
        </p:txBody>
      </p:sp>
    </p:spTree>
    <p:extLst>
      <p:ext uri="{BB962C8B-B14F-4D97-AF65-F5344CB8AC3E}">
        <p14:creationId xmlns:p14="http://schemas.microsoft.com/office/powerpoint/2010/main" val="164971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омб 2">
            <a:extLst>
              <a:ext uri="{FF2B5EF4-FFF2-40B4-BE49-F238E27FC236}">
                <a16:creationId xmlns:a16="http://schemas.microsoft.com/office/drawing/2014/main" id="{F5D811F8-E03F-45C8-87C8-FB9BEA03F113}"/>
              </a:ext>
            </a:extLst>
          </p:cNvPr>
          <p:cNvSpPr/>
          <p:nvPr/>
        </p:nvSpPr>
        <p:spPr>
          <a:xfrm>
            <a:off x="3009448" y="2896479"/>
            <a:ext cx="2880320" cy="1344149"/>
          </a:xfrm>
          <a:prstGeom prst="diamond">
            <a:avLst/>
          </a:prstGeom>
          <a:gradFill>
            <a:gsLst>
              <a:gs pos="0">
                <a:srgbClr val="0072BC"/>
              </a:gs>
              <a:gs pos="100000">
                <a:srgbClr val="2F5597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ЦЕНТРЫ-МИНИ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омб 5">
            <a:extLst>
              <a:ext uri="{FF2B5EF4-FFF2-40B4-BE49-F238E27FC236}">
                <a16:creationId xmlns:a16="http://schemas.microsoft.com/office/drawing/2014/main" id="{73BFE9D4-7A67-472B-AFF9-D4E686B5478C}"/>
              </a:ext>
            </a:extLst>
          </p:cNvPr>
          <p:cNvSpPr/>
          <p:nvPr/>
        </p:nvSpPr>
        <p:spPr>
          <a:xfrm>
            <a:off x="6322109" y="2896479"/>
            <a:ext cx="2976331" cy="1344149"/>
          </a:xfrm>
          <a:prstGeom prst="diamond">
            <a:avLst/>
          </a:prstGeom>
          <a:gradFill>
            <a:gsLst>
              <a:gs pos="0">
                <a:srgbClr val="0072BC"/>
              </a:gs>
              <a:gs pos="100000">
                <a:srgbClr val="2F5597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ЦЕНТР-</a:t>
            </a:r>
          </a:p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СТАНДАРТ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1AC839D-65BB-4232-96FB-474E95F755F8}"/>
              </a:ext>
            </a:extLst>
          </p:cNvPr>
          <p:cNvSpPr/>
          <p:nvPr/>
        </p:nvSpPr>
        <p:spPr>
          <a:xfrm>
            <a:off x="1164535" y="1862809"/>
            <a:ext cx="2259735" cy="864096"/>
          </a:xfrm>
          <a:prstGeom prst="rect">
            <a:avLst/>
          </a:prstGeom>
          <a:gradFill>
            <a:gsLst>
              <a:gs pos="0">
                <a:srgbClr val="FFB465"/>
              </a:gs>
              <a:gs pos="100000">
                <a:srgbClr val="F28B4C"/>
              </a:gs>
            </a:gsLst>
            <a:lin ang="54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ШКОЛЫ-СТАЖИРОВОЧНЫЕ ПЛОЩАДКИ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0198498-C990-4078-836F-C8E01DDDD9A7}"/>
              </a:ext>
            </a:extLst>
          </p:cNvPr>
          <p:cNvSpPr/>
          <p:nvPr/>
        </p:nvSpPr>
        <p:spPr>
          <a:xfrm>
            <a:off x="314635" y="3770844"/>
            <a:ext cx="2601216" cy="864096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МЕТОДИЧЕСКИЕ ЦЕНТРЫ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09BE0B2D-84B1-4FE9-86B0-A113BE6A0B7F}"/>
              </a:ext>
            </a:extLst>
          </p:cNvPr>
          <p:cNvSpPr/>
          <p:nvPr/>
        </p:nvSpPr>
        <p:spPr>
          <a:xfrm>
            <a:off x="2723317" y="4685578"/>
            <a:ext cx="1595936" cy="1599306"/>
          </a:xfrm>
          <a:prstGeom prst="ellipse">
            <a:avLst/>
          </a:prstGeom>
          <a:gradFill>
            <a:gsLst>
              <a:gs pos="100000">
                <a:schemeClr val="bg2">
                  <a:lumMod val="50000"/>
                </a:schemeClr>
              </a:gs>
              <a:gs pos="0">
                <a:schemeClr val="bg2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4F53FD4-DC2F-49A0-94A7-9B84359D795E}"/>
              </a:ext>
            </a:extLst>
          </p:cNvPr>
          <p:cNvSpPr/>
          <p:nvPr/>
        </p:nvSpPr>
        <p:spPr>
          <a:xfrm>
            <a:off x="9031117" y="1862809"/>
            <a:ext cx="2259735" cy="864096"/>
          </a:xfrm>
          <a:prstGeom prst="rect">
            <a:avLst/>
          </a:prstGeom>
          <a:gradFill>
            <a:gsLst>
              <a:gs pos="0">
                <a:srgbClr val="FFB465"/>
              </a:gs>
              <a:gs pos="100000">
                <a:srgbClr val="F28B4C"/>
              </a:gs>
            </a:gsLst>
            <a:lin ang="54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ШКОЛЫ-СТАЖИРОВОЧНЫЕ ПЛОЩАДКИ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6618E542-5E3A-4EE1-B7CA-F7CA5F9CE8A2}"/>
              </a:ext>
            </a:extLst>
          </p:cNvPr>
          <p:cNvSpPr/>
          <p:nvPr/>
        </p:nvSpPr>
        <p:spPr>
          <a:xfrm>
            <a:off x="9379230" y="3770844"/>
            <a:ext cx="2507970" cy="864096"/>
          </a:xfrm>
          <a:prstGeom prst="ellipse">
            <a:avLst/>
          </a:prstGeom>
          <a:gradFill>
            <a:gsLst>
              <a:gs pos="100000">
                <a:srgbClr val="FFB465"/>
              </a:gs>
              <a:gs pos="0">
                <a:srgbClr val="FECB66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МЕТОДИЧЕСКИЕ ЦЕНТРЫ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01283ED4-5761-42AB-92E9-1D1DC2BE0BB8}"/>
              </a:ext>
            </a:extLst>
          </p:cNvPr>
          <p:cNvSpPr/>
          <p:nvPr/>
        </p:nvSpPr>
        <p:spPr>
          <a:xfrm>
            <a:off x="7925750" y="4685578"/>
            <a:ext cx="1595936" cy="1599306"/>
          </a:xfrm>
          <a:prstGeom prst="ellipse">
            <a:avLst/>
          </a:prstGeom>
          <a:gradFill>
            <a:gsLst>
              <a:gs pos="100000">
                <a:schemeClr val="bg2">
                  <a:lumMod val="50000"/>
                </a:schemeClr>
              </a:gs>
              <a:gs pos="0">
                <a:schemeClr val="bg2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88309284-E123-4FBD-BE65-9F2427C47F62}"/>
              </a:ext>
            </a:extLst>
          </p:cNvPr>
          <p:cNvCxnSpPr/>
          <p:nvPr/>
        </p:nvCxnSpPr>
        <p:spPr>
          <a:xfrm>
            <a:off x="3180760" y="2726906"/>
            <a:ext cx="620923" cy="455269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A5732D11-DE38-46C9-8DB3-1AA6BAD54071}"/>
              </a:ext>
            </a:extLst>
          </p:cNvPr>
          <p:cNvCxnSpPr>
            <a:cxnSpLocks/>
            <a:endCxn id="7" idx="6"/>
          </p:cNvCxnSpPr>
          <p:nvPr/>
        </p:nvCxnSpPr>
        <p:spPr>
          <a:xfrm flipH="1">
            <a:off x="2915851" y="3897388"/>
            <a:ext cx="524912" cy="305504"/>
          </a:xfrm>
          <a:prstGeom prst="straightConnector1">
            <a:avLst/>
          </a:prstGeom>
          <a:ln w="38100">
            <a:solidFill>
              <a:srgbClr val="F15B4D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14FE2082-F380-46E8-A2A5-3FD240843705}"/>
              </a:ext>
            </a:extLst>
          </p:cNvPr>
          <p:cNvCxnSpPr>
            <a:cxnSpLocks/>
            <a:stCxn id="7" idx="5"/>
            <a:endCxn id="8" idx="1"/>
          </p:cNvCxnSpPr>
          <p:nvPr/>
        </p:nvCxnSpPr>
        <p:spPr>
          <a:xfrm>
            <a:off x="2534912" y="4508396"/>
            <a:ext cx="422124" cy="41139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FC4D5E63-9C9D-4B54-9F42-E651AC7203AB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 flipH="1">
            <a:off x="1615243" y="2726905"/>
            <a:ext cx="679160" cy="1043939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id="{B39A3E5B-448F-4738-8857-2E7B065C8E26}"/>
              </a:ext>
            </a:extLst>
          </p:cNvPr>
          <p:cNvCxnSpPr>
            <a:cxnSpLocks/>
            <a:stCxn id="14" idx="2"/>
          </p:cNvCxnSpPr>
          <p:nvPr/>
        </p:nvCxnSpPr>
        <p:spPr>
          <a:xfrm flipH="1" flipV="1">
            <a:off x="8602218" y="3897388"/>
            <a:ext cx="777012" cy="305504"/>
          </a:xfrm>
          <a:prstGeom prst="straightConnector1">
            <a:avLst/>
          </a:prstGeom>
          <a:ln w="38100">
            <a:solidFill>
              <a:srgbClr val="F15B4D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>
            <a:extLst>
              <a:ext uri="{FF2B5EF4-FFF2-40B4-BE49-F238E27FC236}">
                <a16:creationId xmlns:a16="http://schemas.microsoft.com/office/drawing/2014/main" id="{5A3CFB36-9EA6-4343-897D-5CF1100BD89A}"/>
              </a:ext>
            </a:extLst>
          </p:cNvPr>
          <p:cNvCxnSpPr>
            <a:cxnSpLocks/>
            <a:stCxn id="14" idx="3"/>
            <a:endCxn id="15" idx="7"/>
          </p:cNvCxnSpPr>
          <p:nvPr/>
        </p:nvCxnSpPr>
        <p:spPr>
          <a:xfrm flipH="1">
            <a:off x="9287967" y="4508396"/>
            <a:ext cx="458547" cy="41139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>
            <a:extLst>
              <a:ext uri="{FF2B5EF4-FFF2-40B4-BE49-F238E27FC236}">
                <a16:creationId xmlns:a16="http://schemas.microsoft.com/office/drawing/2014/main" id="{9398DA56-AB58-4958-8507-B8A7A299302F}"/>
              </a:ext>
            </a:extLst>
          </p:cNvPr>
          <p:cNvCxnSpPr>
            <a:cxnSpLocks/>
          </p:cNvCxnSpPr>
          <p:nvPr/>
        </p:nvCxnSpPr>
        <p:spPr>
          <a:xfrm flipH="1">
            <a:off x="8410198" y="2726906"/>
            <a:ext cx="620920" cy="443999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>
            <a:extLst>
              <a:ext uri="{FF2B5EF4-FFF2-40B4-BE49-F238E27FC236}">
                <a16:creationId xmlns:a16="http://schemas.microsoft.com/office/drawing/2014/main" id="{B98AFEF6-E107-40C6-8C8E-FF33BFC81721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>
          <a:xfrm>
            <a:off x="10160985" y="2726905"/>
            <a:ext cx="472230" cy="1043939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Стрелка: изогнутая вниз 58">
            <a:extLst>
              <a:ext uri="{FF2B5EF4-FFF2-40B4-BE49-F238E27FC236}">
                <a16:creationId xmlns:a16="http://schemas.microsoft.com/office/drawing/2014/main" id="{408299F6-B316-404F-AAB9-CC47FD36E982}"/>
              </a:ext>
            </a:extLst>
          </p:cNvPr>
          <p:cNvSpPr/>
          <p:nvPr/>
        </p:nvSpPr>
        <p:spPr>
          <a:xfrm>
            <a:off x="5492384" y="2935680"/>
            <a:ext cx="1234184" cy="443999"/>
          </a:xfrm>
          <a:prstGeom prst="curvedDownArrow">
            <a:avLst/>
          </a:prstGeom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>
              <a:solidFill>
                <a:schemeClr val="tx1"/>
              </a:solidFill>
              <a:latin typeface="Circe" panose="020B0502020203020203" pitchFamily="34" charset="-52"/>
            </a:endParaRPr>
          </a:p>
        </p:txBody>
      </p:sp>
      <p:sp>
        <p:nvSpPr>
          <p:cNvPr id="60" name="Стрелка: изогнутая вниз 59">
            <a:extLst>
              <a:ext uri="{FF2B5EF4-FFF2-40B4-BE49-F238E27FC236}">
                <a16:creationId xmlns:a16="http://schemas.microsoft.com/office/drawing/2014/main" id="{83C9C181-6831-4335-A36A-964607D27D09}"/>
              </a:ext>
            </a:extLst>
          </p:cNvPr>
          <p:cNvSpPr/>
          <p:nvPr/>
        </p:nvSpPr>
        <p:spPr>
          <a:xfrm flipH="1" flipV="1">
            <a:off x="5447821" y="3758239"/>
            <a:ext cx="1234183" cy="443999"/>
          </a:xfrm>
          <a:prstGeom prst="curvedDownArrow">
            <a:avLst/>
          </a:prstGeom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>
              <a:solidFill>
                <a:schemeClr val="tx1"/>
              </a:solidFill>
              <a:latin typeface="Circe" panose="020B0502020203020203" pitchFamily="34" charset="-52"/>
            </a:endParaRPr>
          </a:p>
        </p:txBody>
      </p:sp>
      <p:sp>
        <p:nvSpPr>
          <p:cNvPr id="22" name="Заголовок 1">
            <a:extLst>
              <a:ext uri="{FF2B5EF4-FFF2-40B4-BE49-F238E27FC236}">
                <a16:creationId xmlns:a16="http://schemas.microsoft.com/office/drawing/2014/main" id="{EFA3CBD4-FA50-1B49-87B0-7C67A40A951C}"/>
              </a:ext>
            </a:extLst>
          </p:cNvPr>
          <p:cNvSpPr txBox="1">
            <a:spLocks/>
          </p:cNvSpPr>
          <p:nvPr/>
        </p:nvSpPr>
        <p:spPr>
          <a:xfrm>
            <a:off x="615503" y="157529"/>
            <a:ext cx="10525455" cy="95755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100"/>
              </a:lnSpc>
              <a:defRPr/>
            </a:pPr>
            <a:r>
              <a:rPr lang="ru-RU" sz="2400" b="1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МЕТОДИЧЕСКОГО СОПРОВОЖДЕНИЯ ОБРАЗОВАТЕЛЬНЫХ ОРГАНИЗАЦИЙ МОСКОВСКОЙ ОБЛАСТИ </a:t>
            </a:r>
            <a:endParaRPr lang="ru-RU" sz="2400" b="1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3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117299"/>
            <a:ext cx="12199315" cy="74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84" name="Блок-схема: процесс 83">
            <a:extLst>
              <a:ext uri="{FF2B5EF4-FFF2-40B4-BE49-F238E27FC236}">
                <a16:creationId xmlns:a16="http://schemas.microsoft.com/office/drawing/2014/main" id="{6639A01D-64B1-4B13-8316-F337D2B9D500}"/>
              </a:ext>
            </a:extLst>
          </p:cNvPr>
          <p:cNvSpPr/>
          <p:nvPr/>
        </p:nvSpPr>
        <p:spPr>
          <a:xfrm rot="18886349">
            <a:off x="1055803" y="5149681"/>
            <a:ext cx="1973860" cy="69160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>
              <a:lnSpc>
                <a:spcPts val="1300"/>
              </a:lnSpc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Информационное</a:t>
            </a:r>
            <a:r>
              <a:rPr lang="ru-RU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взаимодействие</a:t>
            </a:r>
          </a:p>
          <a:p>
            <a:pPr algn="ctr">
              <a:lnSpc>
                <a:spcPts val="1300"/>
              </a:lnSpc>
            </a:pPr>
            <a:r>
              <a:rPr lang="ru-RU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АСОУ - Координатор</a:t>
            </a:r>
          </a:p>
        </p:txBody>
      </p:sp>
      <p:sp>
        <p:nvSpPr>
          <p:cNvPr id="87" name="Блок-схема: знак завершения 86">
            <a:extLst>
              <a:ext uri="{FF2B5EF4-FFF2-40B4-BE49-F238E27FC236}">
                <a16:creationId xmlns:a16="http://schemas.microsoft.com/office/drawing/2014/main" id="{BFB6013B-0715-4303-8ED4-A1695F07BF8D}"/>
              </a:ext>
            </a:extLst>
          </p:cNvPr>
          <p:cNvSpPr/>
          <p:nvPr/>
        </p:nvSpPr>
        <p:spPr>
          <a:xfrm>
            <a:off x="4436202" y="631099"/>
            <a:ext cx="2670628" cy="557695"/>
          </a:xfrm>
          <a:prstGeom prst="flowChartTerminator">
            <a:avLst/>
          </a:prstGeom>
          <a:gradFill>
            <a:gsLst>
              <a:gs pos="0">
                <a:srgbClr val="0072BC"/>
              </a:gs>
              <a:gs pos="100000">
                <a:srgbClr val="2F5597"/>
              </a:gs>
            </a:gsLst>
            <a:lin ang="5400000" scaled="1"/>
          </a:gra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Первичное тестирование </a:t>
            </a:r>
          </a:p>
        </p:txBody>
      </p:sp>
      <p:sp>
        <p:nvSpPr>
          <p:cNvPr id="92" name="Прямоугольник 91">
            <a:extLst>
              <a:ext uri="{FF2B5EF4-FFF2-40B4-BE49-F238E27FC236}">
                <a16:creationId xmlns:a16="http://schemas.microsoft.com/office/drawing/2014/main" id="{1C80FA46-9AA5-4249-BEBA-CE8897D9970B}"/>
              </a:ext>
            </a:extLst>
          </p:cNvPr>
          <p:cNvSpPr/>
          <p:nvPr/>
        </p:nvSpPr>
        <p:spPr>
          <a:xfrm>
            <a:off x="2351585" y="1359050"/>
            <a:ext cx="1289905" cy="2480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</a:t>
            </a:r>
          </a:p>
        </p:txBody>
      </p:sp>
      <p:sp>
        <p:nvSpPr>
          <p:cNvPr id="93" name="Блок-схема: решение 92">
            <a:extLst>
              <a:ext uri="{FF2B5EF4-FFF2-40B4-BE49-F238E27FC236}">
                <a16:creationId xmlns:a16="http://schemas.microsoft.com/office/drawing/2014/main" id="{37723366-4595-4C47-BC26-284A6A9165EF}"/>
              </a:ext>
            </a:extLst>
          </p:cNvPr>
          <p:cNvSpPr/>
          <p:nvPr/>
        </p:nvSpPr>
        <p:spPr>
          <a:xfrm>
            <a:off x="4436200" y="1412776"/>
            <a:ext cx="2670627" cy="1676997"/>
          </a:xfrm>
          <a:prstGeom prst="flowChartDecision">
            <a:avLst/>
          </a:prstGeom>
          <a:gradFill>
            <a:gsLst>
              <a:gs pos="0">
                <a:srgbClr val="0072BC"/>
              </a:gs>
              <a:gs pos="100000">
                <a:srgbClr val="2F5597"/>
              </a:gs>
            </a:gsLst>
            <a:lin ang="5400000" scaled="1"/>
          </a:gra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ТЕСТИРОВАНИЯ</a:t>
            </a:r>
          </a:p>
          <a:p>
            <a:pPr algn="ctr"/>
            <a:r>
              <a:rPr lang="ru-RU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(ВЫЯВЛЕННЫЕ ДЕФИЦИТЫ КОМПЕТЕНЦИЙ)</a:t>
            </a:r>
          </a:p>
        </p:txBody>
      </p:sp>
      <p:sp>
        <p:nvSpPr>
          <p:cNvPr id="94" name="Блок-схема: процесс 93">
            <a:extLst>
              <a:ext uri="{FF2B5EF4-FFF2-40B4-BE49-F238E27FC236}">
                <a16:creationId xmlns:a16="http://schemas.microsoft.com/office/drawing/2014/main" id="{5040C2E9-BDCD-4161-90A6-B340C06EE396}"/>
              </a:ext>
            </a:extLst>
          </p:cNvPr>
          <p:cNvSpPr/>
          <p:nvPr/>
        </p:nvSpPr>
        <p:spPr>
          <a:xfrm>
            <a:off x="3848551" y="3116891"/>
            <a:ext cx="1265645" cy="673392"/>
          </a:xfrm>
          <a:prstGeom prst="flowChartProcess">
            <a:avLst/>
          </a:prstGeom>
          <a:solidFill>
            <a:srgbClr val="F28B4C"/>
          </a:solidFill>
          <a:ln w="127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РЕЗУЛЬТАТ</a:t>
            </a:r>
            <a:endParaRPr lang="ru-RU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Блок-схема: процесс 94">
            <a:extLst>
              <a:ext uri="{FF2B5EF4-FFF2-40B4-BE49-F238E27FC236}">
                <a16:creationId xmlns:a16="http://schemas.microsoft.com/office/drawing/2014/main" id="{E0E55AEA-585A-40A3-A80C-A6EE6EEDA001}"/>
              </a:ext>
            </a:extLst>
          </p:cNvPr>
          <p:cNvSpPr/>
          <p:nvPr/>
        </p:nvSpPr>
        <p:spPr>
          <a:xfrm>
            <a:off x="5196115" y="3468413"/>
            <a:ext cx="1265645" cy="673392"/>
          </a:xfrm>
          <a:prstGeom prst="flowChartProcess">
            <a:avLst/>
          </a:prstGeom>
          <a:solidFill>
            <a:schemeClr val="accent5"/>
          </a:solidFill>
          <a:ln w="127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РЕЗУЛЬТАТ</a:t>
            </a:r>
            <a:endParaRPr lang="ru-RU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Блок-схема: процесс 95">
            <a:extLst>
              <a:ext uri="{FF2B5EF4-FFF2-40B4-BE49-F238E27FC236}">
                <a16:creationId xmlns:a16="http://schemas.microsoft.com/office/drawing/2014/main" id="{AD293C2A-5EB7-4A23-9489-78276C48E4D5}"/>
              </a:ext>
            </a:extLst>
          </p:cNvPr>
          <p:cNvSpPr/>
          <p:nvPr/>
        </p:nvSpPr>
        <p:spPr>
          <a:xfrm>
            <a:off x="6555922" y="3093703"/>
            <a:ext cx="1265645" cy="673392"/>
          </a:xfrm>
          <a:prstGeom prst="flowChartProcess">
            <a:avLst/>
          </a:prstGeom>
          <a:solidFill>
            <a:srgbClr val="FFB465"/>
          </a:solidFill>
          <a:ln w="127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РЕЗУЛЬТАТ</a:t>
            </a:r>
            <a:endParaRPr lang="ru-RU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96013187-78C1-43BF-8DCD-4792923B5D92}"/>
              </a:ext>
            </a:extLst>
          </p:cNvPr>
          <p:cNvSpPr/>
          <p:nvPr/>
        </p:nvSpPr>
        <p:spPr>
          <a:xfrm>
            <a:off x="4436200" y="4591624"/>
            <a:ext cx="2670627" cy="5441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Получение индивидуальных образовательных маршрутов (ИОМ)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(Личный кабинет СДО)</a:t>
            </a:r>
          </a:p>
        </p:txBody>
      </p:sp>
      <p:sp>
        <p:nvSpPr>
          <p:cNvPr id="98" name="Блок-схема: процесс 97">
            <a:extLst>
              <a:ext uri="{FF2B5EF4-FFF2-40B4-BE49-F238E27FC236}">
                <a16:creationId xmlns:a16="http://schemas.microsoft.com/office/drawing/2014/main" id="{E88E993D-6D94-434C-BBE0-35F4B38CCB6C}"/>
              </a:ext>
            </a:extLst>
          </p:cNvPr>
          <p:cNvSpPr/>
          <p:nvPr/>
        </p:nvSpPr>
        <p:spPr>
          <a:xfrm>
            <a:off x="4436200" y="5368511"/>
            <a:ext cx="2670627" cy="415108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  <a:ln w="158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 на выбранных курсах в соответствии с ИОМ</a:t>
            </a:r>
          </a:p>
        </p:txBody>
      </p:sp>
      <p:sp>
        <p:nvSpPr>
          <p:cNvPr id="99" name="Прямоугольник 98">
            <a:extLst>
              <a:ext uri="{FF2B5EF4-FFF2-40B4-BE49-F238E27FC236}">
                <a16:creationId xmlns:a16="http://schemas.microsoft.com/office/drawing/2014/main" id="{64B3DD03-7487-4131-A0A0-9B50C43FBE81}"/>
              </a:ext>
            </a:extLst>
          </p:cNvPr>
          <p:cNvSpPr/>
          <p:nvPr/>
        </p:nvSpPr>
        <p:spPr>
          <a:xfrm>
            <a:off x="4436203" y="6018411"/>
            <a:ext cx="2670627" cy="469239"/>
          </a:xfrm>
          <a:prstGeom prst="rect">
            <a:avLst/>
          </a:prstGeom>
          <a:gradFill>
            <a:gsLst>
              <a:gs pos="0">
                <a:srgbClr val="0072BC"/>
              </a:gs>
              <a:gs pos="100000">
                <a:srgbClr val="2F5597"/>
              </a:gs>
            </a:gsLst>
            <a:lin ang="5400000" scaled="1"/>
          </a:gra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Тестирование – выявление профессиональных дефицитов</a:t>
            </a:r>
          </a:p>
        </p:txBody>
      </p:sp>
      <p:cxnSp>
        <p:nvCxnSpPr>
          <p:cNvPr id="103" name="Соединитель: уступ 50">
            <a:extLst>
              <a:ext uri="{FF2B5EF4-FFF2-40B4-BE49-F238E27FC236}">
                <a16:creationId xmlns:a16="http://schemas.microsoft.com/office/drawing/2014/main" id="{5B8A98C7-3675-416D-8C25-B56D024937CF}"/>
              </a:ext>
            </a:extLst>
          </p:cNvPr>
          <p:cNvCxnSpPr>
            <a:stCxn id="93" idx="1"/>
          </p:cNvCxnSpPr>
          <p:nvPr/>
        </p:nvCxnSpPr>
        <p:spPr>
          <a:xfrm rot="10800000" flipV="1">
            <a:off x="4272369" y="2251275"/>
            <a:ext cx="163833" cy="79368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>
            <a:extLst>
              <a:ext uri="{FF2B5EF4-FFF2-40B4-BE49-F238E27FC236}">
                <a16:creationId xmlns:a16="http://schemas.microsoft.com/office/drawing/2014/main" id="{9DE92082-E360-4462-B832-95B61B381D6A}"/>
              </a:ext>
            </a:extLst>
          </p:cNvPr>
          <p:cNvCxnSpPr>
            <a:cxnSpLocks/>
          </p:cNvCxnSpPr>
          <p:nvPr/>
        </p:nvCxnSpPr>
        <p:spPr>
          <a:xfrm>
            <a:off x="5771513" y="3093703"/>
            <a:ext cx="0" cy="3366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Соединитель: уступ 54">
            <a:extLst>
              <a:ext uri="{FF2B5EF4-FFF2-40B4-BE49-F238E27FC236}">
                <a16:creationId xmlns:a16="http://schemas.microsoft.com/office/drawing/2014/main" id="{0119321B-92B7-4991-8BBD-1F588F074E73}"/>
              </a:ext>
            </a:extLst>
          </p:cNvPr>
          <p:cNvCxnSpPr>
            <a:stCxn id="93" idx="3"/>
          </p:cNvCxnSpPr>
          <p:nvPr/>
        </p:nvCxnSpPr>
        <p:spPr>
          <a:xfrm>
            <a:off x="7106827" y="2251275"/>
            <a:ext cx="174173" cy="79368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Блок-схема: процесс 108">
            <a:extLst>
              <a:ext uri="{FF2B5EF4-FFF2-40B4-BE49-F238E27FC236}">
                <a16:creationId xmlns:a16="http://schemas.microsoft.com/office/drawing/2014/main" id="{22A772A5-43FB-4D3F-ACBA-52AE5B596244}"/>
              </a:ext>
            </a:extLst>
          </p:cNvPr>
          <p:cNvSpPr/>
          <p:nvPr/>
        </p:nvSpPr>
        <p:spPr>
          <a:xfrm>
            <a:off x="436194" y="1993712"/>
            <a:ext cx="2105487" cy="589016"/>
          </a:xfrm>
          <a:prstGeom prst="flowChart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3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МУНИЦИПАЛЬНЫЕ МЕТОДЦЕНТРЫ</a:t>
            </a:r>
          </a:p>
        </p:txBody>
      </p:sp>
      <p:cxnSp>
        <p:nvCxnSpPr>
          <p:cNvPr id="110" name="Прямая со стрелкой 109">
            <a:extLst>
              <a:ext uri="{FF2B5EF4-FFF2-40B4-BE49-F238E27FC236}">
                <a16:creationId xmlns:a16="http://schemas.microsoft.com/office/drawing/2014/main" id="{17C5FA51-EA00-4D0B-82AC-90D031902E08}"/>
              </a:ext>
            </a:extLst>
          </p:cNvPr>
          <p:cNvCxnSpPr>
            <a:stCxn id="87" idx="1"/>
          </p:cNvCxnSpPr>
          <p:nvPr/>
        </p:nvCxnSpPr>
        <p:spPr>
          <a:xfrm flipH="1">
            <a:off x="2752545" y="909947"/>
            <a:ext cx="1683656" cy="28571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Блок-схема: процесс 118">
            <a:extLst>
              <a:ext uri="{FF2B5EF4-FFF2-40B4-BE49-F238E27FC236}">
                <a16:creationId xmlns:a16="http://schemas.microsoft.com/office/drawing/2014/main" id="{8C528DBA-3F3F-4AAB-906F-44F163553213}"/>
              </a:ext>
            </a:extLst>
          </p:cNvPr>
          <p:cNvSpPr/>
          <p:nvPr/>
        </p:nvSpPr>
        <p:spPr>
          <a:xfrm rot="19345285">
            <a:off x="1308957" y="679628"/>
            <a:ext cx="1538048" cy="471141"/>
          </a:xfrm>
          <a:prstGeom prst="flowChart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Информационное взаимодействие</a:t>
            </a:r>
          </a:p>
        </p:txBody>
      </p:sp>
      <p:sp>
        <p:nvSpPr>
          <p:cNvPr id="121" name="Блок-схема: процесс 120">
            <a:extLst>
              <a:ext uri="{FF2B5EF4-FFF2-40B4-BE49-F238E27FC236}">
                <a16:creationId xmlns:a16="http://schemas.microsoft.com/office/drawing/2014/main" id="{6E37EFDD-D933-446F-AD2C-036A01C60462}"/>
              </a:ext>
            </a:extLst>
          </p:cNvPr>
          <p:cNvSpPr/>
          <p:nvPr/>
        </p:nvSpPr>
        <p:spPr>
          <a:xfrm rot="16200000">
            <a:off x="-151353" y="3770750"/>
            <a:ext cx="1538048" cy="471143"/>
          </a:xfrm>
          <a:prstGeom prst="flowChart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>
              <a:lnSpc>
                <a:spcPts val="1200"/>
              </a:lnSpc>
            </a:pPr>
            <a:r>
              <a:rPr lang="ru-RU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Информационное взаимодействие</a:t>
            </a:r>
          </a:p>
        </p:txBody>
      </p:sp>
      <p:sp>
        <p:nvSpPr>
          <p:cNvPr id="122" name="Блок-схема: процесс 121">
            <a:extLst>
              <a:ext uri="{FF2B5EF4-FFF2-40B4-BE49-F238E27FC236}">
                <a16:creationId xmlns:a16="http://schemas.microsoft.com/office/drawing/2014/main" id="{0172EDDF-7EB2-4CAE-83D0-90BB360B46D6}"/>
              </a:ext>
            </a:extLst>
          </p:cNvPr>
          <p:cNvSpPr/>
          <p:nvPr/>
        </p:nvSpPr>
        <p:spPr>
          <a:xfrm rot="16200000">
            <a:off x="2222375" y="4131142"/>
            <a:ext cx="1538048" cy="471143"/>
          </a:xfrm>
          <a:prstGeom prst="flowChart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121917" tIns="60958" rIns="121917" bIns="60958" rtlCol="0" anchor="ctr"/>
          <a:lstStyle/>
          <a:p>
            <a:pPr algn="ctr"/>
            <a:r>
              <a:rPr lang="ru-RU" sz="19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  <a:p>
            <a:pPr algn="ctr"/>
            <a:r>
              <a:rPr lang="ru-RU" sz="19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  <a:p>
            <a:pPr algn="ctr"/>
            <a:r>
              <a:rPr lang="ru-RU" sz="19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</a:p>
          <a:p>
            <a:pPr algn="ctr"/>
            <a:r>
              <a:rPr lang="ru-RU" sz="19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</a:p>
        </p:txBody>
      </p:sp>
      <p:sp>
        <p:nvSpPr>
          <p:cNvPr id="85" name="Блок-схема: процесс 84">
            <a:extLst>
              <a:ext uri="{FF2B5EF4-FFF2-40B4-BE49-F238E27FC236}">
                <a16:creationId xmlns:a16="http://schemas.microsoft.com/office/drawing/2014/main" id="{B5E0F708-CB32-4C04-94EF-7E243603CDE0}"/>
              </a:ext>
            </a:extLst>
          </p:cNvPr>
          <p:cNvSpPr/>
          <p:nvPr/>
        </p:nvSpPr>
        <p:spPr>
          <a:xfrm rot="3906453">
            <a:off x="1344332" y="3049489"/>
            <a:ext cx="1573266" cy="471143"/>
          </a:xfrm>
          <a:prstGeom prst="flowChart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>
              <a:lnSpc>
                <a:spcPts val="1200"/>
              </a:lnSpc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нформационное взаимодействие</a:t>
            </a:r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374A17EB-D335-4623-ADAA-CF92BA6B38D1}"/>
              </a:ext>
            </a:extLst>
          </p:cNvPr>
          <p:cNvSpPr/>
          <p:nvPr/>
        </p:nvSpPr>
        <p:spPr>
          <a:xfrm>
            <a:off x="329608" y="6194218"/>
            <a:ext cx="1178977" cy="2480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ЦНППМ </a:t>
            </a:r>
          </a:p>
        </p:txBody>
      </p:sp>
      <p:pic>
        <p:nvPicPr>
          <p:cNvPr id="7170" name="Picture 2" descr="F:\РАБОТА_ДОМ\РАБОТА\АСОУ\Иконки\бизнес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6" y="370619"/>
            <a:ext cx="687384" cy="848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F:\РАБОТА_ДОМ\РАБОТА\АСОУ\Иконки\img_43225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200" y="1412777"/>
            <a:ext cx="641957" cy="61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F:\РАБОТА_ДОМ\РАБОТА\АСОУ\Иконки\img_534437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158" y="3905191"/>
            <a:ext cx="866357" cy="866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F:\РАБОТА_ДОМ\РАБОТА\АСОУ\Иконки\kisspng-technology-line-clip-art-5ae209d97b01d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95" y="5349213"/>
            <a:ext cx="701400" cy="70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5" name="Блок-схема: решение 194">
            <a:extLst>
              <a:ext uri="{FF2B5EF4-FFF2-40B4-BE49-F238E27FC236}">
                <a16:creationId xmlns:a16="http://schemas.microsoft.com/office/drawing/2014/main" id="{37723366-4595-4C47-BC26-284A6A9165EF}"/>
              </a:ext>
            </a:extLst>
          </p:cNvPr>
          <p:cNvSpPr/>
          <p:nvPr/>
        </p:nvSpPr>
        <p:spPr>
          <a:xfrm>
            <a:off x="8603863" y="1420668"/>
            <a:ext cx="2670627" cy="1676997"/>
          </a:xfrm>
          <a:prstGeom prst="flowChartDecision">
            <a:avLst/>
          </a:prstGeom>
          <a:gradFill>
            <a:gsLst>
              <a:gs pos="0">
                <a:srgbClr val="0072BC"/>
              </a:gs>
              <a:gs pos="100000">
                <a:srgbClr val="2F5597"/>
              </a:gs>
            </a:gsLst>
            <a:lin ang="5400000" scaled="1"/>
          </a:gra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ТЕСТИРОВАНИЯ</a:t>
            </a:r>
          </a:p>
          <a:p>
            <a:pPr algn="ctr"/>
            <a:r>
              <a:rPr lang="ru-RU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(ВЫЯВЛЕННЫЕ ДЕФИЦИТЫ КОМПЕТЕНЦИЙ)</a:t>
            </a:r>
          </a:p>
        </p:txBody>
      </p:sp>
      <p:sp>
        <p:nvSpPr>
          <p:cNvPr id="196" name="Блок-схема: процесс 195">
            <a:extLst>
              <a:ext uri="{FF2B5EF4-FFF2-40B4-BE49-F238E27FC236}">
                <a16:creationId xmlns:a16="http://schemas.microsoft.com/office/drawing/2014/main" id="{5040C2E9-BDCD-4161-90A6-B340C06EE396}"/>
              </a:ext>
            </a:extLst>
          </p:cNvPr>
          <p:cNvSpPr/>
          <p:nvPr/>
        </p:nvSpPr>
        <p:spPr>
          <a:xfrm>
            <a:off x="8016214" y="3097665"/>
            <a:ext cx="1265645" cy="673392"/>
          </a:xfrm>
          <a:prstGeom prst="flowChartProcess">
            <a:avLst/>
          </a:prstGeom>
          <a:solidFill>
            <a:srgbClr val="F28B4C"/>
          </a:solidFill>
          <a:ln w="127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РЕЗУЛЬТАТ</a:t>
            </a:r>
            <a:endParaRPr lang="ru-RU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Блок-схема: процесс 196">
            <a:extLst>
              <a:ext uri="{FF2B5EF4-FFF2-40B4-BE49-F238E27FC236}">
                <a16:creationId xmlns:a16="http://schemas.microsoft.com/office/drawing/2014/main" id="{E0E55AEA-585A-40A3-A80C-A6EE6EEDA001}"/>
              </a:ext>
            </a:extLst>
          </p:cNvPr>
          <p:cNvSpPr/>
          <p:nvPr/>
        </p:nvSpPr>
        <p:spPr>
          <a:xfrm>
            <a:off x="9363778" y="3476305"/>
            <a:ext cx="1265645" cy="673392"/>
          </a:xfrm>
          <a:prstGeom prst="flowChartProcess">
            <a:avLst/>
          </a:prstGeom>
          <a:solidFill>
            <a:schemeClr val="accent5"/>
          </a:solidFill>
          <a:ln w="127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РЕЗУЛЬТАТ</a:t>
            </a:r>
            <a:endParaRPr lang="ru-RU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Блок-схема: процесс 197">
            <a:extLst>
              <a:ext uri="{FF2B5EF4-FFF2-40B4-BE49-F238E27FC236}">
                <a16:creationId xmlns:a16="http://schemas.microsoft.com/office/drawing/2014/main" id="{AD293C2A-5EB7-4A23-9489-78276C48E4D5}"/>
              </a:ext>
            </a:extLst>
          </p:cNvPr>
          <p:cNvSpPr/>
          <p:nvPr/>
        </p:nvSpPr>
        <p:spPr>
          <a:xfrm>
            <a:off x="10723584" y="3101595"/>
            <a:ext cx="1265645" cy="673392"/>
          </a:xfrm>
          <a:prstGeom prst="flowChartProcess">
            <a:avLst/>
          </a:prstGeom>
          <a:solidFill>
            <a:srgbClr val="FFB465"/>
          </a:solidFill>
          <a:ln w="127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РЕЗУЛЬТАТ</a:t>
            </a:r>
            <a:endParaRPr lang="ru-RU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9" name="Соединитель: уступ 50">
            <a:extLst>
              <a:ext uri="{FF2B5EF4-FFF2-40B4-BE49-F238E27FC236}">
                <a16:creationId xmlns:a16="http://schemas.microsoft.com/office/drawing/2014/main" id="{5B8A98C7-3675-416D-8C25-B56D024937CF}"/>
              </a:ext>
            </a:extLst>
          </p:cNvPr>
          <p:cNvCxnSpPr>
            <a:stCxn id="195" idx="1"/>
          </p:cNvCxnSpPr>
          <p:nvPr/>
        </p:nvCxnSpPr>
        <p:spPr>
          <a:xfrm rot="10800000" flipV="1">
            <a:off x="8440032" y="2259167"/>
            <a:ext cx="163833" cy="79368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Прямая соединительная линия 199">
            <a:extLst>
              <a:ext uri="{FF2B5EF4-FFF2-40B4-BE49-F238E27FC236}">
                <a16:creationId xmlns:a16="http://schemas.microsoft.com/office/drawing/2014/main" id="{9DE92082-E360-4462-B832-95B61B381D6A}"/>
              </a:ext>
            </a:extLst>
          </p:cNvPr>
          <p:cNvCxnSpPr>
            <a:cxnSpLocks/>
          </p:cNvCxnSpPr>
          <p:nvPr/>
        </p:nvCxnSpPr>
        <p:spPr>
          <a:xfrm>
            <a:off x="9939176" y="3101595"/>
            <a:ext cx="0" cy="3366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Соединитель: уступ 54">
            <a:extLst>
              <a:ext uri="{FF2B5EF4-FFF2-40B4-BE49-F238E27FC236}">
                <a16:creationId xmlns:a16="http://schemas.microsoft.com/office/drawing/2014/main" id="{0119321B-92B7-4991-8BBD-1F588F074E73}"/>
              </a:ext>
            </a:extLst>
          </p:cNvPr>
          <p:cNvCxnSpPr>
            <a:stCxn id="195" idx="3"/>
          </p:cNvCxnSpPr>
          <p:nvPr/>
        </p:nvCxnSpPr>
        <p:spPr>
          <a:xfrm>
            <a:off x="11274490" y="2259167"/>
            <a:ext cx="174173" cy="79368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8" name="Соединительная линия уступом 7167"/>
          <p:cNvCxnSpPr>
            <a:endCxn id="195" idx="0"/>
          </p:cNvCxnSpPr>
          <p:nvPr/>
        </p:nvCxnSpPr>
        <p:spPr>
          <a:xfrm rot="5400000" flipH="1" flipV="1">
            <a:off x="6513506" y="2827364"/>
            <a:ext cx="4832364" cy="2018977"/>
          </a:xfrm>
          <a:prstGeom prst="bentConnector3">
            <a:avLst>
              <a:gd name="adj1" fmla="val 10630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7" name="Прямая соединительная линия 7176"/>
          <p:cNvCxnSpPr>
            <a:stCxn id="99" idx="3"/>
          </p:cNvCxnSpPr>
          <p:nvPr/>
        </p:nvCxnSpPr>
        <p:spPr>
          <a:xfrm flipV="1">
            <a:off x="7106830" y="6253030"/>
            <a:ext cx="81337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6" name="Прямая со стрелкой 7185"/>
          <p:cNvCxnSpPr>
            <a:stCxn id="123" idx="3"/>
          </p:cNvCxnSpPr>
          <p:nvPr/>
        </p:nvCxnSpPr>
        <p:spPr>
          <a:xfrm flipV="1">
            <a:off x="1508585" y="6318234"/>
            <a:ext cx="284570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0" name="Прямая со стрелкой 7189"/>
          <p:cNvCxnSpPr>
            <a:stCxn id="122" idx="2"/>
            <a:endCxn id="98" idx="1"/>
          </p:cNvCxnSpPr>
          <p:nvPr/>
        </p:nvCxnSpPr>
        <p:spPr>
          <a:xfrm>
            <a:off x="3226971" y="4366713"/>
            <a:ext cx="1209229" cy="1209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2" name="Прямая со стрелкой 7191"/>
          <p:cNvCxnSpPr>
            <a:stCxn id="122" idx="2"/>
            <a:endCxn id="97" idx="1"/>
          </p:cNvCxnSpPr>
          <p:nvPr/>
        </p:nvCxnSpPr>
        <p:spPr>
          <a:xfrm>
            <a:off x="3226971" y="4366713"/>
            <a:ext cx="1209229" cy="4969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4" name="Прямая со стрелкой 7193"/>
          <p:cNvCxnSpPr>
            <a:stCxn id="122" idx="2"/>
          </p:cNvCxnSpPr>
          <p:nvPr/>
        </p:nvCxnSpPr>
        <p:spPr>
          <a:xfrm>
            <a:off x="3226972" y="4366714"/>
            <a:ext cx="1127313" cy="18863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6" name="Прямая со стрелкой 7195"/>
          <p:cNvCxnSpPr/>
          <p:nvPr/>
        </p:nvCxnSpPr>
        <p:spPr>
          <a:xfrm flipH="1">
            <a:off x="3983766" y="1721308"/>
            <a:ext cx="113043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8" name="Прямая со стрелкой 7197"/>
          <p:cNvCxnSpPr/>
          <p:nvPr/>
        </p:nvCxnSpPr>
        <p:spPr>
          <a:xfrm>
            <a:off x="3327001" y="852311"/>
            <a:ext cx="94536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Прямая со стрелкой 204"/>
          <p:cNvCxnSpPr>
            <a:stCxn id="87" idx="2"/>
            <a:endCxn id="93" idx="0"/>
          </p:cNvCxnSpPr>
          <p:nvPr/>
        </p:nvCxnSpPr>
        <p:spPr>
          <a:xfrm flipH="1">
            <a:off x="5771513" y="1188794"/>
            <a:ext cx="3" cy="2239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Прямая со стрелкой 206"/>
          <p:cNvCxnSpPr/>
          <p:nvPr/>
        </p:nvCxnSpPr>
        <p:spPr>
          <a:xfrm>
            <a:off x="4481374" y="3905191"/>
            <a:ext cx="1134573" cy="655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Прямая со стрелкой 208"/>
          <p:cNvCxnSpPr>
            <a:stCxn id="95" idx="2"/>
          </p:cNvCxnSpPr>
          <p:nvPr/>
        </p:nvCxnSpPr>
        <p:spPr>
          <a:xfrm>
            <a:off x="5828937" y="4141806"/>
            <a:ext cx="0" cy="4190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Прямая со стрелкой 210"/>
          <p:cNvCxnSpPr>
            <a:stCxn id="96" idx="2"/>
          </p:cNvCxnSpPr>
          <p:nvPr/>
        </p:nvCxnSpPr>
        <p:spPr>
          <a:xfrm flipH="1">
            <a:off x="5999989" y="3767095"/>
            <a:ext cx="1188755" cy="793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Прямая со стрелкой 245"/>
          <p:cNvCxnSpPr/>
          <p:nvPr/>
        </p:nvCxnSpPr>
        <p:spPr>
          <a:xfrm flipH="1">
            <a:off x="5788775" y="5122662"/>
            <a:ext cx="3" cy="2239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Прямая со стрелкой 246"/>
          <p:cNvCxnSpPr/>
          <p:nvPr/>
        </p:nvCxnSpPr>
        <p:spPr>
          <a:xfrm flipH="1">
            <a:off x="5818487" y="5783619"/>
            <a:ext cx="3" cy="2239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Блок-схема: знак завершения 249">
            <a:extLst>
              <a:ext uri="{FF2B5EF4-FFF2-40B4-BE49-F238E27FC236}">
                <a16:creationId xmlns:a16="http://schemas.microsoft.com/office/drawing/2014/main" id="{5A59468C-87E1-4902-9D35-AA99014B62E6}"/>
              </a:ext>
            </a:extLst>
          </p:cNvPr>
          <p:cNvSpPr/>
          <p:nvPr/>
        </p:nvSpPr>
        <p:spPr>
          <a:xfrm>
            <a:off x="8304245" y="5157193"/>
            <a:ext cx="3648243" cy="1330457"/>
          </a:xfrm>
          <a:prstGeom prst="flowChartTerminator">
            <a:avLst/>
          </a:prstGeom>
          <a:gradFill>
            <a:gsLst>
              <a:gs pos="0">
                <a:srgbClr val="0072BC"/>
              </a:gs>
              <a:gs pos="100000">
                <a:srgbClr val="2F5597"/>
              </a:gs>
            </a:gsLst>
            <a:lin ang="5400000" scaled="1"/>
          </a:gra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Педагог, показавший высокие результаты в последующих тестированиях не участвует и участвуют в качестве экспертов или тьюторов</a:t>
            </a:r>
          </a:p>
        </p:txBody>
      </p:sp>
      <p:cxnSp>
        <p:nvCxnSpPr>
          <p:cNvPr id="222" name="Соединительная линия уступом 221"/>
          <p:cNvCxnSpPr>
            <a:stCxn id="197" idx="2"/>
            <a:endCxn id="97" idx="3"/>
          </p:cNvCxnSpPr>
          <p:nvPr/>
        </p:nvCxnSpPr>
        <p:spPr>
          <a:xfrm rot="5400000">
            <a:off x="8194721" y="3061803"/>
            <a:ext cx="713984" cy="288977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Прямая соединительная линия 223"/>
          <p:cNvCxnSpPr>
            <a:stCxn id="196" idx="2"/>
          </p:cNvCxnSpPr>
          <p:nvPr/>
        </p:nvCxnSpPr>
        <p:spPr>
          <a:xfrm>
            <a:off x="8649036" y="3771058"/>
            <a:ext cx="0" cy="1065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Прямая со стрелкой 225"/>
          <p:cNvCxnSpPr>
            <a:stCxn id="198" idx="2"/>
          </p:cNvCxnSpPr>
          <p:nvPr/>
        </p:nvCxnSpPr>
        <p:spPr>
          <a:xfrm>
            <a:off x="11356408" y="3774987"/>
            <a:ext cx="5169" cy="11964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Прямая со стрелкой 227"/>
          <p:cNvCxnSpPr/>
          <p:nvPr/>
        </p:nvCxnSpPr>
        <p:spPr>
          <a:xfrm flipV="1">
            <a:off x="1934672" y="915199"/>
            <a:ext cx="704944" cy="53603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Прямая со стрелкой 235"/>
          <p:cNvCxnSpPr>
            <a:stCxn id="109" idx="2"/>
          </p:cNvCxnSpPr>
          <p:nvPr/>
        </p:nvCxnSpPr>
        <p:spPr>
          <a:xfrm>
            <a:off x="1488937" y="2582729"/>
            <a:ext cx="507352" cy="118436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Прямая со стрелкой 237"/>
          <p:cNvCxnSpPr/>
          <p:nvPr/>
        </p:nvCxnSpPr>
        <p:spPr>
          <a:xfrm>
            <a:off x="919095" y="2656008"/>
            <a:ext cx="0" cy="248730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Прямая со стрелкой 239"/>
          <p:cNvCxnSpPr/>
          <p:nvPr/>
        </p:nvCxnSpPr>
        <p:spPr>
          <a:xfrm flipV="1">
            <a:off x="1373227" y="4931394"/>
            <a:ext cx="498304" cy="51383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Прямоугольник 241"/>
          <p:cNvSpPr/>
          <p:nvPr/>
        </p:nvSpPr>
        <p:spPr>
          <a:xfrm>
            <a:off x="7053519" y="182883"/>
            <a:ext cx="4302887" cy="430887"/>
          </a:xfrm>
          <a:prstGeom prst="rect">
            <a:avLst/>
          </a:prstGeom>
        </p:spPr>
        <p:txBody>
          <a:bodyPr wrap="none" lIns="121917" tIns="60958" rIns="121917" bIns="60958">
            <a:spAutoFit/>
          </a:bodyPr>
          <a:lstStyle/>
          <a:p>
            <a:pPr algn="r"/>
            <a:r>
              <a:rPr lang="ru-RU" sz="2000" b="1" dirty="0">
                <a:solidFill>
                  <a:srgbClr val="2F5597"/>
                </a:solidFill>
                <a:latin typeface="Circe Extra Bold" pitchFamily="34" charset="-52"/>
              </a:rPr>
              <a:t>АЛГОРИТМ ВЗАИМОДЕЙСТВИЯ</a:t>
            </a:r>
          </a:p>
        </p:txBody>
      </p:sp>
    </p:spTree>
    <p:extLst>
      <p:ext uri="{BB962C8B-B14F-4D97-AF65-F5344CB8AC3E}">
        <p14:creationId xmlns:p14="http://schemas.microsoft.com/office/powerpoint/2010/main" val="185500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5"/>
          <p:cNvSpPr/>
          <p:nvPr/>
        </p:nvSpPr>
        <p:spPr>
          <a:xfrm>
            <a:off x="589271" y="1600200"/>
            <a:ext cx="9602210" cy="4525963"/>
          </a:xfrm>
          <a:prstGeom prst="swooshArrow">
            <a:avLst>
              <a:gd name="adj1" fmla="val 25000"/>
              <a:gd name="adj2" fmla="val 25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Овал 6"/>
          <p:cNvSpPr/>
          <p:nvPr/>
        </p:nvSpPr>
        <p:spPr>
          <a:xfrm>
            <a:off x="2029611" y="4677499"/>
            <a:ext cx="188280" cy="188280"/>
          </a:xfrm>
          <a:prstGeom prst="ellipse">
            <a:avLst/>
          </a:prstGeom>
          <a:gradFill>
            <a:gsLst>
              <a:gs pos="0">
                <a:srgbClr val="0072BC"/>
              </a:gs>
              <a:gs pos="100000">
                <a:srgbClr val="2F5597"/>
              </a:gs>
            </a:gsLst>
            <a:lin ang="5400000" scaled="1"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Полилиния 7"/>
          <p:cNvSpPr/>
          <p:nvPr/>
        </p:nvSpPr>
        <p:spPr>
          <a:xfrm>
            <a:off x="1920140" y="5018088"/>
            <a:ext cx="3194896" cy="1013192"/>
          </a:xfrm>
          <a:custGeom>
            <a:avLst/>
            <a:gdLst>
              <a:gd name="connsiteX0" fmla="*/ 0 w 3194896"/>
              <a:gd name="connsiteY0" fmla="*/ 0 h 1013192"/>
              <a:gd name="connsiteX1" fmla="*/ 3194896 w 3194896"/>
              <a:gd name="connsiteY1" fmla="*/ 0 h 1013192"/>
              <a:gd name="connsiteX2" fmla="*/ 3194896 w 3194896"/>
              <a:gd name="connsiteY2" fmla="*/ 1013192 h 1013192"/>
              <a:gd name="connsiteX3" fmla="*/ 0 w 3194896"/>
              <a:gd name="connsiteY3" fmla="*/ 1013192 h 1013192"/>
              <a:gd name="connsiteX4" fmla="*/ 0 w 3194896"/>
              <a:gd name="connsiteY4" fmla="*/ 0 h 1013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4896" h="1013192">
                <a:moveTo>
                  <a:pt x="0" y="0"/>
                </a:moveTo>
                <a:lnTo>
                  <a:pt x="3194896" y="0"/>
                </a:lnTo>
                <a:lnTo>
                  <a:pt x="3194896" y="1013192"/>
                </a:lnTo>
                <a:lnTo>
                  <a:pt x="0" y="10131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766" tIns="0" rIns="0" bIns="0" numCol="1" spcCol="1270" anchor="t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ВЫЯВЛЕНИЕ МОТИВОВ И ИНТЕРЕСОВ ОБУЧЕНИЯ</a:t>
            </a:r>
            <a:endParaRPr lang="ru-RU" sz="1600" b="1" kern="1200" dirty="0">
              <a:solidFill>
                <a:srgbClr val="2F55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447238" y="3493862"/>
            <a:ext cx="340352" cy="340352"/>
          </a:xfrm>
          <a:prstGeom prst="ellipse">
            <a:avLst/>
          </a:prstGeom>
          <a:gradFill>
            <a:gsLst>
              <a:gs pos="0">
                <a:srgbClr val="0072BC"/>
              </a:gs>
              <a:gs pos="100000">
                <a:srgbClr val="2F5597"/>
              </a:gs>
            </a:gsLst>
            <a:lin ang="5400000" scaled="1"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Полилиния 9"/>
          <p:cNvSpPr/>
          <p:nvPr/>
        </p:nvSpPr>
        <p:spPr>
          <a:xfrm>
            <a:off x="4376724" y="3986523"/>
            <a:ext cx="2304530" cy="1971545"/>
          </a:xfrm>
          <a:custGeom>
            <a:avLst/>
            <a:gdLst>
              <a:gd name="connsiteX0" fmla="*/ 0 w 2304530"/>
              <a:gd name="connsiteY0" fmla="*/ 0 h 1971545"/>
              <a:gd name="connsiteX1" fmla="*/ 2304530 w 2304530"/>
              <a:gd name="connsiteY1" fmla="*/ 0 h 1971545"/>
              <a:gd name="connsiteX2" fmla="*/ 2304530 w 2304530"/>
              <a:gd name="connsiteY2" fmla="*/ 1971545 h 1971545"/>
              <a:gd name="connsiteX3" fmla="*/ 0 w 2304530"/>
              <a:gd name="connsiteY3" fmla="*/ 1971545 h 1971545"/>
              <a:gd name="connsiteX4" fmla="*/ 0 w 2304530"/>
              <a:gd name="connsiteY4" fmla="*/ 0 h 1971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4530" h="1971545">
                <a:moveTo>
                  <a:pt x="0" y="0"/>
                </a:moveTo>
                <a:lnTo>
                  <a:pt x="2304530" y="0"/>
                </a:lnTo>
                <a:lnTo>
                  <a:pt x="2304530" y="1971545"/>
                </a:lnTo>
                <a:lnTo>
                  <a:pt x="0" y="197154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0346" tIns="0" rIns="0" bIns="0" numCol="1" spcCol="1270" anchor="t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ИОМ</a:t>
            </a:r>
            <a:endParaRPr lang="ru-RU" sz="1600" b="1" kern="1200" dirty="0">
              <a:solidFill>
                <a:srgbClr val="2F55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445904" y="2745268"/>
            <a:ext cx="470700" cy="470700"/>
          </a:xfrm>
          <a:prstGeom prst="ellipse">
            <a:avLst/>
          </a:prstGeom>
          <a:gradFill>
            <a:gsLst>
              <a:gs pos="0">
                <a:srgbClr val="0072BC"/>
              </a:gs>
              <a:gs pos="100000">
                <a:srgbClr val="2F5597"/>
              </a:gs>
            </a:gsLst>
            <a:lin ang="5400000" scaled="1"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Полилиния 11"/>
          <p:cNvSpPr/>
          <p:nvPr/>
        </p:nvSpPr>
        <p:spPr>
          <a:xfrm>
            <a:off x="6445904" y="3294885"/>
            <a:ext cx="3639273" cy="2953508"/>
          </a:xfrm>
          <a:custGeom>
            <a:avLst/>
            <a:gdLst>
              <a:gd name="connsiteX0" fmla="*/ 0 w 3639273"/>
              <a:gd name="connsiteY0" fmla="*/ 0 h 2953508"/>
              <a:gd name="connsiteX1" fmla="*/ 3639273 w 3639273"/>
              <a:gd name="connsiteY1" fmla="*/ 0 h 2953508"/>
              <a:gd name="connsiteX2" fmla="*/ 3639273 w 3639273"/>
              <a:gd name="connsiteY2" fmla="*/ 2953508 h 2953508"/>
              <a:gd name="connsiteX3" fmla="*/ 0 w 3639273"/>
              <a:gd name="connsiteY3" fmla="*/ 2953508 h 2953508"/>
              <a:gd name="connsiteX4" fmla="*/ 0 w 3639273"/>
              <a:gd name="connsiteY4" fmla="*/ 0 h 2953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9273" h="2953508">
                <a:moveTo>
                  <a:pt x="0" y="0"/>
                </a:moveTo>
                <a:lnTo>
                  <a:pt x="3639273" y="0"/>
                </a:lnTo>
                <a:lnTo>
                  <a:pt x="3639273" y="2953508"/>
                </a:lnTo>
                <a:lnTo>
                  <a:pt x="0" y="295350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9414" tIns="0" rIns="0" bIns="0" numCol="1" spcCol="1270" anchor="t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ОБРАЗОВАТЕЛЬНАЯ РЕФЛЕКСИЯ</a:t>
            </a:r>
            <a:endParaRPr lang="ru-RU" sz="1600" b="1" kern="1200" dirty="0">
              <a:solidFill>
                <a:srgbClr val="2F55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FA3CBD4-FA50-1B49-87B0-7C67A40A951C}"/>
              </a:ext>
            </a:extLst>
          </p:cNvPr>
          <p:cNvSpPr txBox="1">
            <a:spLocks/>
          </p:cNvSpPr>
          <p:nvPr/>
        </p:nvSpPr>
        <p:spPr>
          <a:xfrm>
            <a:off x="615503" y="117773"/>
            <a:ext cx="10525455" cy="95755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500"/>
              </a:lnSpc>
              <a:defRPr/>
            </a:pPr>
            <a:r>
              <a:rPr lang="ru-RU" sz="2400" b="1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ТЬЮТОР КАК УЧАСТНИК ПЕРСОНИФИЦИРОВАННОЙ СИСТЕМЫ ПОВЫШЕНИЯ ПРОФЕССИОНАЛЬНОГО МАСТЕРСТВА ПЕДАГОГОВ И РУКОВОДЯЩИХ РАБОТНИКОВ</a:t>
            </a:r>
            <a:endParaRPr lang="ru-RU" sz="2400" b="1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55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905681"/>
            <a:ext cx="2723322" cy="533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Заголовок 1">
            <a:extLst>
              <a:ext uri="{FF2B5EF4-FFF2-40B4-BE49-F238E27FC236}">
                <a16:creationId xmlns:a16="http://schemas.microsoft.com/office/drawing/2014/main" id="{EFA3CBD4-FA50-1B49-87B0-7C67A40A951C}"/>
              </a:ext>
            </a:extLst>
          </p:cNvPr>
          <p:cNvSpPr txBox="1">
            <a:spLocks/>
          </p:cNvSpPr>
          <p:nvPr/>
        </p:nvSpPr>
        <p:spPr>
          <a:xfrm>
            <a:off x="630994" y="-22382"/>
            <a:ext cx="10525455" cy="95755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100"/>
              </a:lnSpc>
              <a:defRPr/>
            </a:pPr>
            <a:r>
              <a:rPr lang="ru-RU" sz="2400" b="1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КЛАСТЕРНАЯ СИСТЕМА ПРОЕКТОВ ЦНППМ</a:t>
            </a:r>
            <a:endParaRPr lang="ru-RU" sz="2400" b="1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3" name="Прямая со стрелкой 92">
            <a:extLst>
              <a:ext uri="{FF2B5EF4-FFF2-40B4-BE49-F238E27FC236}">
                <a16:creationId xmlns:a16="http://schemas.microsoft.com/office/drawing/2014/main" id="{A73ECDF1-528C-438E-ABA8-CF91323D4861}"/>
              </a:ext>
            </a:extLst>
          </p:cNvPr>
          <p:cNvCxnSpPr>
            <a:cxnSpLocks/>
          </p:cNvCxnSpPr>
          <p:nvPr/>
        </p:nvCxnSpPr>
        <p:spPr>
          <a:xfrm>
            <a:off x="8675959" y="4094093"/>
            <a:ext cx="0" cy="39838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>
            <a:extLst>
              <a:ext uri="{FF2B5EF4-FFF2-40B4-BE49-F238E27FC236}">
                <a16:creationId xmlns:a16="http://schemas.microsoft.com/office/drawing/2014/main" id="{39F47FC0-9CCB-46B1-97F2-B481DF10B1EE}"/>
              </a:ext>
            </a:extLst>
          </p:cNvPr>
          <p:cNvCxnSpPr>
            <a:cxnSpLocks/>
          </p:cNvCxnSpPr>
          <p:nvPr/>
        </p:nvCxnSpPr>
        <p:spPr>
          <a:xfrm flipV="1">
            <a:off x="8669092" y="2594459"/>
            <a:ext cx="0" cy="39838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>
            <a:extLst>
              <a:ext uri="{FF2B5EF4-FFF2-40B4-BE49-F238E27FC236}">
                <a16:creationId xmlns:a16="http://schemas.microsoft.com/office/drawing/2014/main" id="{88E3FA68-DE0D-4AB0-AAFE-AA31A05037F6}"/>
              </a:ext>
            </a:extLst>
          </p:cNvPr>
          <p:cNvCxnSpPr>
            <a:cxnSpLocks/>
          </p:cNvCxnSpPr>
          <p:nvPr/>
        </p:nvCxnSpPr>
        <p:spPr>
          <a:xfrm>
            <a:off x="6334695" y="4094093"/>
            <a:ext cx="0" cy="39838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>
            <a:extLst>
              <a:ext uri="{FF2B5EF4-FFF2-40B4-BE49-F238E27FC236}">
                <a16:creationId xmlns:a16="http://schemas.microsoft.com/office/drawing/2014/main" id="{E9A98A31-C97C-4999-A095-6E04C5DBE8C1}"/>
              </a:ext>
            </a:extLst>
          </p:cNvPr>
          <p:cNvCxnSpPr>
            <a:cxnSpLocks/>
          </p:cNvCxnSpPr>
          <p:nvPr/>
        </p:nvCxnSpPr>
        <p:spPr>
          <a:xfrm flipV="1">
            <a:off x="6327828" y="2594459"/>
            <a:ext cx="0" cy="39838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>
            <a:extLst>
              <a:ext uri="{FF2B5EF4-FFF2-40B4-BE49-F238E27FC236}">
                <a16:creationId xmlns:a16="http://schemas.microsoft.com/office/drawing/2014/main" id="{323F3004-CF42-49D8-B435-006D7C971E1B}"/>
              </a:ext>
            </a:extLst>
          </p:cNvPr>
          <p:cNvCxnSpPr>
            <a:cxnSpLocks/>
          </p:cNvCxnSpPr>
          <p:nvPr/>
        </p:nvCxnSpPr>
        <p:spPr>
          <a:xfrm>
            <a:off x="3036333" y="4094093"/>
            <a:ext cx="0" cy="39838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>
            <a:extLst>
              <a:ext uri="{FF2B5EF4-FFF2-40B4-BE49-F238E27FC236}">
                <a16:creationId xmlns:a16="http://schemas.microsoft.com/office/drawing/2014/main" id="{FD4814D2-272D-4572-A505-300835E4C93C}"/>
              </a:ext>
            </a:extLst>
          </p:cNvPr>
          <p:cNvCxnSpPr>
            <a:cxnSpLocks/>
            <a:endCxn id="17" idx="2"/>
          </p:cNvCxnSpPr>
          <p:nvPr/>
        </p:nvCxnSpPr>
        <p:spPr>
          <a:xfrm flipV="1">
            <a:off x="3029467" y="2266160"/>
            <a:ext cx="0" cy="72668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>
            <a:extLst>
              <a:ext uri="{FF2B5EF4-FFF2-40B4-BE49-F238E27FC236}">
                <a16:creationId xmlns:a16="http://schemas.microsoft.com/office/drawing/2014/main" id="{4E3BE406-CD83-499A-AAC0-FBDC6EB03C8C}"/>
              </a:ext>
            </a:extLst>
          </p:cNvPr>
          <p:cNvCxnSpPr/>
          <p:nvPr/>
        </p:nvCxnSpPr>
        <p:spPr>
          <a:xfrm>
            <a:off x="7742322" y="6427351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4F5AB426-C6C0-4D5A-96E9-7761EB6D294F}"/>
              </a:ext>
            </a:extLst>
          </p:cNvPr>
          <p:cNvCxnSpPr/>
          <p:nvPr/>
        </p:nvCxnSpPr>
        <p:spPr>
          <a:xfrm>
            <a:off x="7742322" y="5257527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id="{9A161E3C-24B0-4696-AE77-465947D836D9}"/>
              </a:ext>
            </a:extLst>
          </p:cNvPr>
          <p:cNvCxnSpPr/>
          <p:nvPr/>
        </p:nvCxnSpPr>
        <p:spPr>
          <a:xfrm>
            <a:off x="7742322" y="5842969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>
            <a:extLst>
              <a:ext uri="{FF2B5EF4-FFF2-40B4-BE49-F238E27FC236}">
                <a16:creationId xmlns:a16="http://schemas.microsoft.com/office/drawing/2014/main" id="{2E33DC5C-BF87-4440-9E28-88123CD92DEF}"/>
              </a:ext>
            </a:extLst>
          </p:cNvPr>
          <p:cNvCxnSpPr/>
          <p:nvPr/>
        </p:nvCxnSpPr>
        <p:spPr>
          <a:xfrm>
            <a:off x="7742322" y="4681463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>
            <a:extLst>
              <a:ext uri="{FF2B5EF4-FFF2-40B4-BE49-F238E27FC236}">
                <a16:creationId xmlns:a16="http://schemas.microsoft.com/office/drawing/2014/main" id="{DBF1AC50-5B20-42BA-B9CF-19A4DAEBCCFD}"/>
              </a:ext>
            </a:extLst>
          </p:cNvPr>
          <p:cNvCxnSpPr/>
          <p:nvPr/>
        </p:nvCxnSpPr>
        <p:spPr>
          <a:xfrm>
            <a:off x="4540975" y="5241327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>
            <a:extLst>
              <a:ext uri="{FF2B5EF4-FFF2-40B4-BE49-F238E27FC236}">
                <a16:creationId xmlns:a16="http://schemas.microsoft.com/office/drawing/2014/main" id="{9E10F532-CB79-4CF9-AEAC-891BE020FCD4}"/>
              </a:ext>
            </a:extLst>
          </p:cNvPr>
          <p:cNvCxnSpPr/>
          <p:nvPr/>
        </p:nvCxnSpPr>
        <p:spPr>
          <a:xfrm>
            <a:off x="4540975" y="5826769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>
            <a:extLst>
              <a:ext uri="{FF2B5EF4-FFF2-40B4-BE49-F238E27FC236}">
                <a16:creationId xmlns:a16="http://schemas.microsoft.com/office/drawing/2014/main" id="{608D8B42-031D-407B-9869-84F3CEA5BD93}"/>
              </a:ext>
            </a:extLst>
          </p:cNvPr>
          <p:cNvCxnSpPr/>
          <p:nvPr/>
        </p:nvCxnSpPr>
        <p:spPr>
          <a:xfrm>
            <a:off x="4540975" y="4665263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40550F74-A358-4B13-AC0F-26C06289EEC6}"/>
              </a:ext>
            </a:extLst>
          </p:cNvPr>
          <p:cNvCxnSpPr/>
          <p:nvPr/>
        </p:nvCxnSpPr>
        <p:spPr>
          <a:xfrm>
            <a:off x="4540975" y="6412211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F43A3FA5-F430-4D45-AD00-7CADC9566F16}"/>
              </a:ext>
            </a:extLst>
          </p:cNvPr>
          <p:cNvCxnSpPr/>
          <p:nvPr/>
        </p:nvCxnSpPr>
        <p:spPr>
          <a:xfrm>
            <a:off x="7709054" y="1769591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2892E484-83C1-48B2-B279-1C8D260E8E8F}"/>
              </a:ext>
            </a:extLst>
          </p:cNvPr>
          <p:cNvCxnSpPr/>
          <p:nvPr/>
        </p:nvCxnSpPr>
        <p:spPr>
          <a:xfrm>
            <a:off x="7742322" y="2382261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id="{8C85DE68-56ED-432B-B49C-443C840ADC96}"/>
              </a:ext>
            </a:extLst>
          </p:cNvPr>
          <p:cNvCxnSpPr/>
          <p:nvPr/>
        </p:nvCxnSpPr>
        <p:spPr>
          <a:xfrm>
            <a:off x="7742322" y="1220755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5104B4BA-47C2-4CC6-9704-31C660D68F92}"/>
              </a:ext>
            </a:extLst>
          </p:cNvPr>
          <p:cNvCxnSpPr/>
          <p:nvPr/>
        </p:nvCxnSpPr>
        <p:spPr>
          <a:xfrm>
            <a:off x="4540975" y="1649460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359A9551-C4C9-4EB0-A5CC-D106DE88F8D6}"/>
              </a:ext>
            </a:extLst>
          </p:cNvPr>
          <p:cNvCxnSpPr/>
          <p:nvPr/>
        </p:nvCxnSpPr>
        <p:spPr>
          <a:xfrm>
            <a:off x="4529290" y="2242589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8D07DFDF-24E0-4A2F-AF70-DCB8ACB34A96}"/>
              </a:ext>
            </a:extLst>
          </p:cNvPr>
          <p:cNvCxnSpPr/>
          <p:nvPr/>
        </p:nvCxnSpPr>
        <p:spPr>
          <a:xfrm>
            <a:off x="4540975" y="1220755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065470D-9CAD-49B3-B1E0-6FD3C2A5F8D6}"/>
              </a:ext>
            </a:extLst>
          </p:cNvPr>
          <p:cNvSpPr txBox="1"/>
          <p:nvPr/>
        </p:nvSpPr>
        <p:spPr>
          <a:xfrm rot="16200000">
            <a:off x="-2168629" y="3430193"/>
            <a:ext cx="5787681" cy="738660"/>
          </a:xfrm>
          <a:prstGeom prst="rect">
            <a:avLst/>
          </a:prstGeom>
          <a:noFill/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Кластерная система непрерывного повышения профессионального мастерства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EFA839-AA83-42DE-B991-230462CB3CBD}"/>
              </a:ext>
            </a:extLst>
          </p:cNvPr>
          <p:cNvSpPr txBox="1"/>
          <p:nvPr/>
        </p:nvSpPr>
        <p:spPr>
          <a:xfrm>
            <a:off x="1445291" y="1035058"/>
            <a:ext cx="3168352" cy="123110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600" b="1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Кластер</a:t>
            </a:r>
          </a:p>
          <a:p>
            <a:pPr algn="ctr"/>
            <a:r>
              <a:rPr lang="ru-RU" sz="16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Новые функции</a:t>
            </a:r>
          </a:p>
          <a:p>
            <a:pPr algn="ctr"/>
            <a:r>
              <a:rPr lang="ru-RU" sz="16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 будущего</a:t>
            </a:r>
          </a:p>
          <a:p>
            <a:pPr algn="ctr"/>
            <a:r>
              <a:rPr lang="ru-RU" sz="1050" i="1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новой горизонтальной моделью карьерного роста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C50778-ACD6-4986-9266-C7DAF9F12663}"/>
              </a:ext>
            </a:extLst>
          </p:cNvPr>
          <p:cNvSpPr txBox="1"/>
          <p:nvPr/>
        </p:nvSpPr>
        <p:spPr>
          <a:xfrm rot="5400000">
            <a:off x="8300665" y="2970752"/>
            <a:ext cx="5787681" cy="1661989"/>
          </a:xfrm>
          <a:prstGeom prst="rect">
            <a:avLst/>
          </a:prstGeom>
          <a:solidFill>
            <a:schemeClr val="bg1"/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Процесс непрерывного повышения профессионального мастерства посредством организации индивидуальных маршрутов на основе профессиональных и личностных потребностей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1E5FAEA-4673-41CA-9D7A-37A3B4B863DD}"/>
              </a:ext>
            </a:extLst>
          </p:cNvPr>
          <p:cNvSpPr txBox="1"/>
          <p:nvPr/>
        </p:nvSpPr>
        <p:spPr>
          <a:xfrm>
            <a:off x="4871203" y="1309053"/>
            <a:ext cx="2913251" cy="55399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14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 НППМ учителя-наставника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31DF6DE-84A5-4CC9-81A5-B9CA83CF6602}"/>
              </a:ext>
            </a:extLst>
          </p:cNvPr>
          <p:cNvSpPr txBox="1"/>
          <p:nvPr/>
        </p:nvSpPr>
        <p:spPr>
          <a:xfrm>
            <a:off x="4871203" y="921994"/>
            <a:ext cx="2913251" cy="33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14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 НППМ учителя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77C2EBF-4F74-4C29-853F-C7B11091F861}"/>
              </a:ext>
            </a:extLst>
          </p:cNvPr>
          <p:cNvSpPr txBox="1"/>
          <p:nvPr/>
        </p:nvSpPr>
        <p:spPr>
          <a:xfrm>
            <a:off x="4878784" y="1934814"/>
            <a:ext cx="2913251" cy="33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14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 НППМ учителя-методиста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309BEC3-4A1E-4FE4-8235-77CE652485A2}"/>
              </a:ext>
            </a:extLst>
          </p:cNvPr>
          <p:cNvSpPr txBox="1"/>
          <p:nvPr/>
        </p:nvSpPr>
        <p:spPr>
          <a:xfrm>
            <a:off x="8072549" y="905681"/>
            <a:ext cx="1909435" cy="492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200" b="1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Открытый педагогический клуб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035D7B4-9C6A-4907-9394-277960BF7873}"/>
              </a:ext>
            </a:extLst>
          </p:cNvPr>
          <p:cNvSpPr txBox="1"/>
          <p:nvPr/>
        </p:nvSpPr>
        <p:spPr>
          <a:xfrm>
            <a:off x="8072549" y="1649462"/>
            <a:ext cx="1909435" cy="30777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200" b="1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Школа наставников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8838FF3-2A76-4162-B31B-E99B76B7B721}"/>
              </a:ext>
            </a:extLst>
          </p:cNvPr>
          <p:cNvSpPr txBox="1"/>
          <p:nvPr/>
        </p:nvSpPr>
        <p:spPr>
          <a:xfrm>
            <a:off x="8072549" y="2222274"/>
            <a:ext cx="1909428" cy="30777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200" b="1" dirty="0" err="1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Андрагог</a:t>
            </a:r>
            <a:r>
              <a:rPr lang="ru-RU" sz="1200" b="1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XXI</a:t>
            </a:r>
            <a:r>
              <a:rPr lang="ru-RU" sz="1200" b="1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века</a:t>
            </a:r>
          </a:p>
        </p:txBody>
      </p: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22B284BD-D3B2-44D2-A624-71A6E3BD7695}"/>
              </a:ext>
            </a:extLst>
          </p:cNvPr>
          <p:cNvCxnSpPr/>
          <p:nvPr/>
        </p:nvCxnSpPr>
        <p:spPr>
          <a:xfrm>
            <a:off x="1115063" y="1796819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>
            <a:extLst>
              <a:ext uri="{FF2B5EF4-FFF2-40B4-BE49-F238E27FC236}">
                <a16:creationId xmlns:a16="http://schemas.microsoft.com/office/drawing/2014/main" id="{EF78FE10-5851-48A1-9A02-807F91CF3FDA}"/>
              </a:ext>
            </a:extLst>
          </p:cNvPr>
          <p:cNvCxnSpPr>
            <a:cxnSpLocks/>
          </p:cNvCxnSpPr>
          <p:nvPr/>
        </p:nvCxnSpPr>
        <p:spPr>
          <a:xfrm flipH="1">
            <a:off x="9981985" y="1775068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AD5313EB-217E-4495-BFCC-6AB4E33E32F4}"/>
              </a:ext>
            </a:extLst>
          </p:cNvPr>
          <p:cNvCxnSpPr>
            <a:cxnSpLocks/>
          </p:cNvCxnSpPr>
          <p:nvPr/>
        </p:nvCxnSpPr>
        <p:spPr>
          <a:xfrm flipH="1">
            <a:off x="9981985" y="2360511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id="{2C232563-26A1-4BF7-8DCE-418A032BEE31}"/>
              </a:ext>
            </a:extLst>
          </p:cNvPr>
          <p:cNvCxnSpPr>
            <a:cxnSpLocks/>
          </p:cNvCxnSpPr>
          <p:nvPr/>
        </p:nvCxnSpPr>
        <p:spPr>
          <a:xfrm flipH="1">
            <a:off x="9981985" y="1199004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C59D3477-C8FE-447F-8F7C-5150EBD2B58F}"/>
              </a:ext>
            </a:extLst>
          </p:cNvPr>
          <p:cNvSpPr txBox="1"/>
          <p:nvPr/>
        </p:nvSpPr>
        <p:spPr>
          <a:xfrm>
            <a:off x="1445291" y="4510517"/>
            <a:ext cx="3168352" cy="13696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ru-RU" sz="1600" b="1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Кластер</a:t>
            </a:r>
          </a:p>
          <a:p>
            <a:pPr algn="ctr"/>
            <a:r>
              <a:rPr lang="ru-RU" sz="16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Новые смыслы в работе учителя будущего</a:t>
            </a:r>
          </a:p>
          <a:p>
            <a:pPr algn="ctr"/>
            <a:r>
              <a:rPr lang="ru-RU" sz="1050" i="1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новой</a:t>
            </a:r>
          </a:p>
          <a:p>
            <a:pPr algn="ctr"/>
            <a:r>
              <a:rPr lang="ru-RU" sz="1050" i="1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моделью аттестации учителей</a:t>
            </a:r>
          </a:p>
          <a:p>
            <a:pPr algn="ctr"/>
            <a:r>
              <a:rPr lang="ru-RU" sz="1050" i="1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основе ЕФОМ</a:t>
            </a:r>
          </a:p>
        </p:txBody>
      </p:sp>
      <p:cxnSp>
        <p:nvCxnSpPr>
          <p:cNvPr id="53" name="Прямая со стрелкой 52">
            <a:extLst>
              <a:ext uri="{FF2B5EF4-FFF2-40B4-BE49-F238E27FC236}">
                <a16:creationId xmlns:a16="http://schemas.microsoft.com/office/drawing/2014/main" id="{EED8FFB9-9ED6-4641-BFF9-B7A16053EE27}"/>
              </a:ext>
            </a:extLst>
          </p:cNvPr>
          <p:cNvCxnSpPr/>
          <p:nvPr/>
        </p:nvCxnSpPr>
        <p:spPr>
          <a:xfrm>
            <a:off x="1115063" y="5619305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8778184B-181B-4BCE-9E97-80F3C68FFD83}"/>
              </a:ext>
            </a:extLst>
          </p:cNvPr>
          <p:cNvSpPr txBox="1"/>
          <p:nvPr/>
        </p:nvSpPr>
        <p:spPr>
          <a:xfrm>
            <a:off x="4871203" y="5072838"/>
            <a:ext cx="2913251" cy="3385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14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Методический блок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CC130E9-EEAA-4025-8B5F-A9E41AF71ABE}"/>
              </a:ext>
            </a:extLst>
          </p:cNvPr>
          <p:cNvSpPr txBox="1"/>
          <p:nvPr/>
        </p:nvSpPr>
        <p:spPr>
          <a:xfrm>
            <a:off x="4871203" y="4492472"/>
            <a:ext cx="2913251" cy="3385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14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Предметный блок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00C790B-B5FA-4AA6-AB00-6C882857EF7A}"/>
              </a:ext>
            </a:extLst>
          </p:cNvPr>
          <p:cNvSpPr txBox="1"/>
          <p:nvPr/>
        </p:nvSpPr>
        <p:spPr>
          <a:xfrm>
            <a:off x="4871203" y="5653330"/>
            <a:ext cx="2913251" cy="3385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14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Психолого-педагогический блок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D0713B5-1864-4D0D-8901-668009588D53}"/>
              </a:ext>
            </a:extLst>
          </p:cNvPr>
          <p:cNvSpPr txBox="1"/>
          <p:nvPr/>
        </p:nvSpPr>
        <p:spPr>
          <a:xfrm>
            <a:off x="4871203" y="6238771"/>
            <a:ext cx="2913251" cy="3385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14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Коммуникативный блок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5E91EE2-CFE9-40DF-B4DE-D2F096ADE7CB}"/>
              </a:ext>
            </a:extLst>
          </p:cNvPr>
          <p:cNvSpPr txBox="1"/>
          <p:nvPr/>
        </p:nvSpPr>
        <p:spPr>
          <a:xfrm>
            <a:off x="8072549" y="4516109"/>
            <a:ext cx="517021" cy="3077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2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527EDCF-6F12-4AEA-8BAB-DB37F65FDCE4}"/>
              </a:ext>
            </a:extLst>
          </p:cNvPr>
          <p:cNvSpPr txBox="1"/>
          <p:nvPr/>
        </p:nvSpPr>
        <p:spPr>
          <a:xfrm>
            <a:off x="8636827" y="4516107"/>
            <a:ext cx="517021" cy="3077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2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5E802ED-2DD2-495C-9A9D-8E9987763C87}"/>
              </a:ext>
            </a:extLst>
          </p:cNvPr>
          <p:cNvSpPr txBox="1"/>
          <p:nvPr/>
        </p:nvSpPr>
        <p:spPr>
          <a:xfrm>
            <a:off x="9201104" y="4520150"/>
            <a:ext cx="517021" cy="3077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2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636828C-E8A0-4E41-9807-412AD776A142}"/>
              </a:ext>
            </a:extLst>
          </p:cNvPr>
          <p:cNvSpPr txBox="1"/>
          <p:nvPr/>
        </p:nvSpPr>
        <p:spPr>
          <a:xfrm>
            <a:off x="8072549" y="5110170"/>
            <a:ext cx="517021" cy="3077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2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М4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986C0E59-139F-42F2-8685-2E795820E3B8}"/>
              </a:ext>
            </a:extLst>
          </p:cNvPr>
          <p:cNvSpPr txBox="1"/>
          <p:nvPr/>
        </p:nvSpPr>
        <p:spPr>
          <a:xfrm>
            <a:off x="8636827" y="5110169"/>
            <a:ext cx="517021" cy="3077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2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М5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288764A-D3A0-40C8-959A-DBCBB9D489CB}"/>
              </a:ext>
            </a:extLst>
          </p:cNvPr>
          <p:cNvSpPr txBox="1"/>
          <p:nvPr/>
        </p:nvSpPr>
        <p:spPr>
          <a:xfrm>
            <a:off x="9201104" y="5114211"/>
            <a:ext cx="517021" cy="3077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2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М6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F2D53C8-2DE0-4667-9761-06121670A402}"/>
              </a:ext>
            </a:extLst>
          </p:cNvPr>
          <p:cNvSpPr txBox="1"/>
          <p:nvPr/>
        </p:nvSpPr>
        <p:spPr>
          <a:xfrm>
            <a:off x="8072549" y="5682981"/>
            <a:ext cx="517021" cy="3077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2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М7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4DAC3DA-8BA8-4CEE-BF0D-1FE9C08A0275}"/>
              </a:ext>
            </a:extLst>
          </p:cNvPr>
          <p:cNvSpPr txBox="1"/>
          <p:nvPr/>
        </p:nvSpPr>
        <p:spPr>
          <a:xfrm>
            <a:off x="8636827" y="5682979"/>
            <a:ext cx="517021" cy="3077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2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М8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BDCE35A-1FB3-45F5-9FE2-B2191026E505}"/>
              </a:ext>
            </a:extLst>
          </p:cNvPr>
          <p:cNvSpPr txBox="1"/>
          <p:nvPr/>
        </p:nvSpPr>
        <p:spPr>
          <a:xfrm>
            <a:off x="9651756" y="4615139"/>
            <a:ext cx="263859" cy="369332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1600" dirty="0"/>
              <a:t>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198BA4D-59CA-4705-8DE4-E75391976E35}"/>
              </a:ext>
            </a:extLst>
          </p:cNvPr>
          <p:cNvSpPr txBox="1"/>
          <p:nvPr/>
        </p:nvSpPr>
        <p:spPr>
          <a:xfrm>
            <a:off x="9663261" y="5202914"/>
            <a:ext cx="263859" cy="369332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1600" dirty="0"/>
              <a:t>…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4BD860A-6474-431C-9D22-030526871B03}"/>
              </a:ext>
            </a:extLst>
          </p:cNvPr>
          <p:cNvSpPr txBox="1"/>
          <p:nvPr/>
        </p:nvSpPr>
        <p:spPr>
          <a:xfrm>
            <a:off x="9092969" y="5764242"/>
            <a:ext cx="263859" cy="369332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1600" dirty="0"/>
              <a:t>…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91132BB-3736-4233-A6D5-010B366053BB}"/>
              </a:ext>
            </a:extLst>
          </p:cNvPr>
          <p:cNvSpPr txBox="1"/>
          <p:nvPr/>
        </p:nvSpPr>
        <p:spPr>
          <a:xfrm>
            <a:off x="8072549" y="6267362"/>
            <a:ext cx="517021" cy="3077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2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М9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2FCF340-B791-402D-AB83-E79A6A6FC10E}"/>
              </a:ext>
            </a:extLst>
          </p:cNvPr>
          <p:cNvSpPr txBox="1"/>
          <p:nvPr/>
        </p:nvSpPr>
        <p:spPr>
          <a:xfrm>
            <a:off x="8636826" y="6267361"/>
            <a:ext cx="594087" cy="3077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373C59"/>
            </a:solidFill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200" dirty="0">
                <a:solidFill>
                  <a:srgbClr val="373C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М10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DF07770-4EDB-4F79-9CD3-105DD64E5B17}"/>
              </a:ext>
            </a:extLst>
          </p:cNvPr>
          <p:cNvSpPr txBox="1"/>
          <p:nvPr/>
        </p:nvSpPr>
        <p:spPr>
          <a:xfrm>
            <a:off x="9169169" y="6348623"/>
            <a:ext cx="263859" cy="369332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1600" dirty="0"/>
              <a:t>…</a:t>
            </a:r>
          </a:p>
        </p:txBody>
      </p:sp>
      <p:cxnSp>
        <p:nvCxnSpPr>
          <p:cNvPr id="80" name="Прямая со стрелкой 79">
            <a:extLst>
              <a:ext uri="{FF2B5EF4-FFF2-40B4-BE49-F238E27FC236}">
                <a16:creationId xmlns:a16="http://schemas.microsoft.com/office/drawing/2014/main" id="{1D5EA21A-0EE2-4F7C-8E18-CC5DD2C00EB5}"/>
              </a:ext>
            </a:extLst>
          </p:cNvPr>
          <p:cNvCxnSpPr>
            <a:cxnSpLocks/>
          </p:cNvCxnSpPr>
          <p:nvPr/>
        </p:nvCxnSpPr>
        <p:spPr>
          <a:xfrm flipH="1">
            <a:off x="9981985" y="5268537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>
            <a:extLst>
              <a:ext uri="{FF2B5EF4-FFF2-40B4-BE49-F238E27FC236}">
                <a16:creationId xmlns:a16="http://schemas.microsoft.com/office/drawing/2014/main" id="{6F268DE9-3D25-419B-9B5E-662494649CE3}"/>
              </a:ext>
            </a:extLst>
          </p:cNvPr>
          <p:cNvCxnSpPr>
            <a:cxnSpLocks/>
          </p:cNvCxnSpPr>
          <p:nvPr/>
        </p:nvCxnSpPr>
        <p:spPr>
          <a:xfrm flipH="1">
            <a:off x="9981985" y="5853980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>
            <a:extLst>
              <a:ext uri="{FF2B5EF4-FFF2-40B4-BE49-F238E27FC236}">
                <a16:creationId xmlns:a16="http://schemas.microsoft.com/office/drawing/2014/main" id="{486FBDE3-6170-428C-A625-CE369CD7A09C}"/>
              </a:ext>
            </a:extLst>
          </p:cNvPr>
          <p:cNvCxnSpPr>
            <a:cxnSpLocks/>
          </p:cNvCxnSpPr>
          <p:nvPr/>
        </p:nvCxnSpPr>
        <p:spPr>
          <a:xfrm flipH="1">
            <a:off x="9981985" y="4692473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>
            <a:extLst>
              <a:ext uri="{FF2B5EF4-FFF2-40B4-BE49-F238E27FC236}">
                <a16:creationId xmlns:a16="http://schemas.microsoft.com/office/drawing/2014/main" id="{6144E140-404E-445A-B6AD-BC87615F1E7C}"/>
              </a:ext>
            </a:extLst>
          </p:cNvPr>
          <p:cNvCxnSpPr>
            <a:cxnSpLocks/>
          </p:cNvCxnSpPr>
          <p:nvPr/>
        </p:nvCxnSpPr>
        <p:spPr>
          <a:xfrm flipH="1">
            <a:off x="9981985" y="6424191"/>
            <a:ext cx="3302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id="{543A6F82-E2E9-439B-8AAB-3DB2F04CB6D3}"/>
              </a:ext>
            </a:extLst>
          </p:cNvPr>
          <p:cNvSpPr/>
          <p:nvPr/>
        </p:nvSpPr>
        <p:spPr>
          <a:xfrm>
            <a:off x="1445291" y="2948947"/>
            <a:ext cx="8272835" cy="1175400"/>
          </a:xfrm>
          <a:prstGeom prst="rect">
            <a:avLst/>
          </a:prstGeom>
          <a:solidFill>
            <a:schemeClr val="bg1"/>
          </a:solidFill>
          <a:ln w="12700">
            <a:solidFill>
              <a:srgbClr val="373C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E6B6992-9CFA-4E40-A32A-60BB0722342F}"/>
              </a:ext>
            </a:extLst>
          </p:cNvPr>
          <p:cNvSpPr txBox="1"/>
          <p:nvPr/>
        </p:nvSpPr>
        <p:spPr>
          <a:xfrm>
            <a:off x="1911037" y="3068509"/>
            <a:ext cx="5128671" cy="1046436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Деятельностные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Информационно-практический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74680AA-1004-4C63-915E-044F6709E7F4}"/>
              </a:ext>
            </a:extLst>
          </p:cNvPr>
          <p:cNvSpPr txBox="1"/>
          <p:nvPr/>
        </p:nvSpPr>
        <p:spPr>
          <a:xfrm>
            <a:off x="3480663" y="2935670"/>
            <a:ext cx="3085163" cy="33855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1400" b="1" dirty="0">
                <a:solidFill>
                  <a:srgbClr val="F15B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Уровень реализации</a:t>
            </a:r>
            <a:r>
              <a:rPr lang="en-US" sz="1400" b="1" dirty="0">
                <a:solidFill>
                  <a:srgbClr val="F15B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400" b="1" dirty="0">
              <a:solidFill>
                <a:srgbClr val="F15B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A0B85E-7A59-4A8B-BE91-A22FC304A8CA}"/>
              </a:ext>
            </a:extLst>
          </p:cNvPr>
          <p:cNvSpPr txBox="1"/>
          <p:nvPr/>
        </p:nvSpPr>
        <p:spPr>
          <a:xfrm>
            <a:off x="5893722" y="3710137"/>
            <a:ext cx="3824403" cy="33855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1400" b="1" dirty="0">
                <a:solidFill>
                  <a:srgbClr val="F15B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Школа профессионального мастерства</a:t>
            </a:r>
          </a:p>
        </p:txBody>
      </p:sp>
    </p:spTree>
    <p:extLst>
      <p:ext uri="{BB962C8B-B14F-4D97-AF65-F5344CB8AC3E}">
        <p14:creationId xmlns:p14="http://schemas.microsoft.com/office/powerpoint/2010/main" val="45849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4EBB427-7280-49E2-BD45-70431065B6EC}"/>
              </a:ext>
            </a:extLst>
          </p:cNvPr>
          <p:cNvSpPr txBox="1"/>
          <p:nvPr/>
        </p:nvSpPr>
        <p:spPr>
          <a:xfrm>
            <a:off x="676910" y="-29817"/>
            <a:ext cx="2571768" cy="451405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2100" b="1" dirty="0">
                <a:solidFill>
                  <a:srgbClr val="F15B4E"/>
                </a:solidFill>
                <a:latin typeface="Arial" pitchFamily="34" charset="0"/>
                <a:cs typeface="Arial" pitchFamily="34" charset="0"/>
              </a:rPr>
              <a:t>МОМО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0858491" y="-571528"/>
            <a:ext cx="1333509" cy="148168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34" name="Содержимое 2">
            <a:extLst>
              <a:ext uri="{FF2B5EF4-FFF2-40B4-BE49-F238E27FC236}">
                <a16:creationId xmlns:a16="http://schemas.microsoft.com/office/drawing/2014/main" id="{D7AE5C0F-CB79-404B-AA2D-525CC5BEE299}"/>
              </a:ext>
            </a:extLst>
          </p:cNvPr>
          <p:cNvSpPr txBox="1">
            <a:spLocks/>
          </p:cNvSpPr>
          <p:nvPr/>
        </p:nvSpPr>
        <p:spPr>
          <a:xfrm>
            <a:off x="2381181" y="1835031"/>
            <a:ext cx="9144064" cy="4241659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indent="-404297" defTabSz="1219170">
              <a:spcBef>
                <a:spcPts val="1467"/>
              </a:spcBef>
              <a:tabLst>
                <a:tab pos="404297" algn="l"/>
                <a:tab pos="1492497" algn="l"/>
                <a:tab pos="2580698" algn="l"/>
                <a:tab pos="3668898" algn="l"/>
                <a:tab pos="4757097" algn="l"/>
                <a:tab pos="5845298" algn="l"/>
                <a:tab pos="6933497" algn="l"/>
                <a:tab pos="8021698" algn="l"/>
                <a:tab pos="9109899" algn="l"/>
                <a:tab pos="10198100" algn="l"/>
                <a:tab pos="11286299" algn="l"/>
                <a:tab pos="12374500" algn="l"/>
              </a:tabLst>
              <a:defRPr/>
            </a:pPr>
            <a:r>
              <a:rPr lang="ru-RU" sz="1900" i="1" dirty="0" smtClean="0">
                <a:solidFill>
                  <a:srgbClr val="2F5597"/>
                </a:solidFill>
                <a:latin typeface="Arial" pitchFamily="34" charset="0"/>
                <a:cs typeface="Arial" pitchFamily="34" charset="0"/>
              </a:rPr>
              <a:t>КОУЧ ШКОЛЬНЫХ КОМАНД </a:t>
            </a:r>
            <a:r>
              <a:rPr lang="ru-RU" sz="1900" b="1" dirty="0" smtClean="0">
                <a:solidFill>
                  <a:srgbClr val="2F5597"/>
                </a:solidFill>
                <a:latin typeface="Arial" pitchFamily="34" charset="0"/>
                <a:cs typeface="Arial" pitchFamily="34" charset="0"/>
              </a:rPr>
              <a:t>«ФУНКЦИОНАЛЬНАЯ ГРАМОТНОСТЬ КАК ОСНОВА КАЧЕСТВА ОБРАЗОВАТЕЛЬНЫХ РЕЗУЛЬТАТОВ»</a:t>
            </a:r>
            <a:endParaRPr lang="ru-RU" sz="1900" i="1" dirty="0" smtClean="0">
              <a:solidFill>
                <a:srgbClr val="2F5597"/>
              </a:solidFill>
              <a:latin typeface="Arial" pitchFamily="34" charset="0"/>
              <a:cs typeface="Arial" pitchFamily="34" charset="0"/>
            </a:endParaRPr>
          </a:p>
          <a:p>
            <a:pPr indent="-404297" defTabSz="1219170">
              <a:spcBef>
                <a:spcPts val="1467"/>
              </a:spcBef>
              <a:tabLst>
                <a:tab pos="404297" algn="l"/>
                <a:tab pos="1492497" algn="l"/>
                <a:tab pos="2580698" algn="l"/>
                <a:tab pos="3668898" algn="l"/>
                <a:tab pos="4757097" algn="l"/>
                <a:tab pos="5845298" algn="l"/>
                <a:tab pos="6933497" algn="l"/>
                <a:tab pos="8021698" algn="l"/>
                <a:tab pos="9109899" algn="l"/>
                <a:tab pos="10198100" algn="l"/>
                <a:tab pos="11286299" algn="l"/>
                <a:tab pos="12374500" algn="l"/>
              </a:tabLst>
              <a:defRPr/>
            </a:pPr>
            <a:r>
              <a:rPr lang="ru-RU" sz="1900" i="1" dirty="0" smtClean="0">
                <a:solidFill>
                  <a:srgbClr val="2F5597"/>
                </a:solidFill>
                <a:latin typeface="Arial" pitchFamily="34" charset="0"/>
                <a:cs typeface="Arial" pitchFamily="34" charset="0"/>
              </a:rPr>
              <a:t>КОУЧ ПРОЕКТА </a:t>
            </a:r>
            <a:r>
              <a:rPr lang="ru-RU" sz="1900" b="1" dirty="0" smtClean="0">
                <a:solidFill>
                  <a:srgbClr val="2F5597"/>
                </a:solidFill>
                <a:latin typeface="Arial" pitchFamily="34" charset="0"/>
                <a:cs typeface="Arial" pitchFamily="34" charset="0"/>
              </a:rPr>
              <a:t>«ШКОЛЫ, КОТОРЫМ МОЖНО ДОВЕРЯТЬ»</a:t>
            </a:r>
          </a:p>
          <a:p>
            <a:pPr indent="-404297" defTabSz="1219170">
              <a:spcBef>
                <a:spcPts val="1467"/>
              </a:spcBef>
              <a:tabLst>
                <a:tab pos="404297" algn="l"/>
                <a:tab pos="1492497" algn="l"/>
                <a:tab pos="2580698" algn="l"/>
                <a:tab pos="3668898" algn="l"/>
                <a:tab pos="4757097" algn="l"/>
                <a:tab pos="5845298" algn="l"/>
                <a:tab pos="6933497" algn="l"/>
                <a:tab pos="8021698" algn="l"/>
                <a:tab pos="9109899" algn="l"/>
                <a:tab pos="10198100" algn="l"/>
                <a:tab pos="11286299" algn="l"/>
                <a:tab pos="12374500" algn="l"/>
              </a:tabLst>
              <a:defRPr/>
            </a:pPr>
            <a:r>
              <a:rPr lang="ru-RU" sz="1900" i="1" dirty="0" smtClean="0">
                <a:solidFill>
                  <a:srgbClr val="2F5597"/>
                </a:solidFill>
                <a:latin typeface="Arial" pitchFamily="34" charset="0"/>
                <a:cs typeface="Arial" pitchFamily="34" charset="0"/>
              </a:rPr>
              <a:t>МОДЕЛЬ ГОРИЗОНТАЛЬНОГО ВЗАИМОДЕЙСТВИЯ </a:t>
            </a:r>
            <a:r>
              <a:rPr lang="en-US" sz="1900" b="1" dirty="0" smtClean="0">
                <a:solidFill>
                  <a:srgbClr val="2F5597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PEER-TO-PEER</a:t>
            </a:r>
            <a:r>
              <a:rPr lang="ru-RU" sz="1900" b="1" dirty="0" smtClean="0">
                <a:solidFill>
                  <a:srgbClr val="2F5597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</a:p>
          <a:p>
            <a:pPr indent="-404297" defTabSz="1219170">
              <a:spcBef>
                <a:spcPts val="1467"/>
              </a:spcBef>
              <a:tabLst>
                <a:tab pos="404297" algn="l"/>
                <a:tab pos="1492497" algn="l"/>
                <a:tab pos="2580698" algn="l"/>
                <a:tab pos="3668898" algn="l"/>
                <a:tab pos="4757097" algn="l"/>
                <a:tab pos="5845298" algn="l"/>
                <a:tab pos="6933497" algn="l"/>
                <a:tab pos="8021698" algn="l"/>
                <a:tab pos="9109899" algn="l"/>
                <a:tab pos="10198100" algn="l"/>
                <a:tab pos="11286299" algn="l"/>
                <a:tab pos="12374500" algn="l"/>
              </a:tabLst>
              <a:defRPr/>
            </a:pPr>
            <a:r>
              <a:rPr lang="ru-RU" sz="1900" i="1" dirty="0" smtClean="0">
                <a:solidFill>
                  <a:srgbClr val="2F5597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ОТКРЫТЫЙ ПЕДАГОГИЧЕСКИЙ КЛУБ</a:t>
            </a:r>
          </a:p>
          <a:p>
            <a:pPr indent="-404297" defTabSz="1219170">
              <a:spcBef>
                <a:spcPts val="1467"/>
              </a:spcBef>
              <a:tabLst>
                <a:tab pos="404297" algn="l"/>
                <a:tab pos="1492497" algn="l"/>
                <a:tab pos="2580698" algn="l"/>
                <a:tab pos="3668898" algn="l"/>
                <a:tab pos="4757097" algn="l"/>
                <a:tab pos="5845298" algn="l"/>
                <a:tab pos="6933497" algn="l"/>
                <a:tab pos="8021698" algn="l"/>
                <a:tab pos="9109899" algn="l"/>
                <a:tab pos="10198100" algn="l"/>
                <a:tab pos="11286299" algn="l"/>
                <a:tab pos="12374500" algn="l"/>
              </a:tabLst>
              <a:defRPr/>
            </a:pPr>
            <a:r>
              <a:rPr lang="ru-RU" sz="1900" b="1" dirty="0" smtClean="0">
                <a:solidFill>
                  <a:srgbClr val="2F5597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«ШКОЛА ПРОФЕССИОНАЛЬНОГО МАСТЕРСТВА» </a:t>
            </a:r>
          </a:p>
          <a:p>
            <a:pPr indent="-404297" defTabSz="1219170">
              <a:spcBef>
                <a:spcPts val="1467"/>
              </a:spcBef>
              <a:tabLst>
                <a:tab pos="404297" algn="l"/>
                <a:tab pos="1492497" algn="l"/>
                <a:tab pos="2580698" algn="l"/>
                <a:tab pos="3668898" algn="l"/>
                <a:tab pos="4757097" algn="l"/>
                <a:tab pos="5845298" algn="l"/>
                <a:tab pos="6933497" algn="l"/>
                <a:tab pos="8021698" algn="l"/>
                <a:tab pos="9109899" algn="l"/>
                <a:tab pos="10198100" algn="l"/>
                <a:tab pos="11286299" algn="l"/>
                <a:tab pos="12374500" algn="l"/>
              </a:tabLst>
              <a:defRPr/>
            </a:pPr>
            <a:r>
              <a:rPr lang="ru-RU" sz="1900" i="1" dirty="0" smtClean="0">
                <a:solidFill>
                  <a:srgbClr val="2F5597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ДИСКУССИОННЫЙ КЛУБ </a:t>
            </a:r>
            <a:r>
              <a:rPr lang="ru-RU" sz="1900" b="1" dirty="0" smtClean="0">
                <a:solidFill>
                  <a:srgbClr val="2F5597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«ЛИГА ЛИДЕРОВ»</a:t>
            </a:r>
          </a:p>
          <a:p>
            <a:pPr indent="-404297" defTabSz="1219170">
              <a:spcBef>
                <a:spcPts val="1467"/>
              </a:spcBef>
              <a:tabLst>
                <a:tab pos="404297" algn="l"/>
                <a:tab pos="1492497" algn="l"/>
                <a:tab pos="2580698" algn="l"/>
                <a:tab pos="3668898" algn="l"/>
                <a:tab pos="4757097" algn="l"/>
                <a:tab pos="5845298" algn="l"/>
                <a:tab pos="6933497" algn="l"/>
                <a:tab pos="8021698" algn="l"/>
                <a:tab pos="9109899" algn="l"/>
                <a:tab pos="10198100" algn="l"/>
                <a:tab pos="11286299" algn="l"/>
                <a:tab pos="12374500" algn="l"/>
              </a:tabLst>
              <a:defRPr/>
            </a:pPr>
            <a:r>
              <a:rPr lang="ru-RU" sz="1900" b="1" dirty="0" smtClean="0">
                <a:solidFill>
                  <a:srgbClr val="2F5597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ПРОЕКТНАЯ ЛАБОРАТОРИЯ МОЛОДЫХ СПЕЦИАЛИСТОВ</a:t>
            </a:r>
          </a:p>
          <a:p>
            <a:pPr indent="-404297" defTabSz="1219170">
              <a:spcBef>
                <a:spcPts val="1467"/>
              </a:spcBef>
              <a:tabLst>
                <a:tab pos="404297" algn="l"/>
                <a:tab pos="1492497" algn="l"/>
                <a:tab pos="2580698" algn="l"/>
                <a:tab pos="3668898" algn="l"/>
                <a:tab pos="4757097" algn="l"/>
                <a:tab pos="5845298" algn="l"/>
                <a:tab pos="6933497" algn="l"/>
                <a:tab pos="8021698" algn="l"/>
                <a:tab pos="9109899" algn="l"/>
                <a:tab pos="10198100" algn="l"/>
                <a:tab pos="11286299" algn="l"/>
                <a:tab pos="12374500" algn="l"/>
              </a:tabLst>
              <a:defRPr/>
            </a:pPr>
            <a:r>
              <a:rPr lang="ru-RU" sz="1900" b="1" dirty="0" smtClean="0">
                <a:solidFill>
                  <a:srgbClr val="2F5597"/>
                </a:solidFill>
                <a:latin typeface="Arial" pitchFamily="34" charset="0"/>
                <a:cs typeface="Arial" pitchFamily="34" charset="0"/>
              </a:rPr>
              <a:t>АНДРАГОГ 21 ВЕКА</a:t>
            </a:r>
            <a:endParaRPr lang="ru-RU" sz="1900" dirty="0">
              <a:solidFill>
                <a:srgbClr val="2F5597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65299" y="1972140"/>
            <a:ext cx="1333509" cy="148168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436803" y="2722514"/>
            <a:ext cx="762005" cy="148168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865299" y="3192755"/>
            <a:ext cx="1333509" cy="148168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865299" y="4133238"/>
            <a:ext cx="1333509" cy="148168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1436803" y="3662996"/>
            <a:ext cx="762005" cy="148168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865299" y="5073720"/>
            <a:ext cx="1333509" cy="148168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1436803" y="4603479"/>
            <a:ext cx="762005" cy="148168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1436803" y="5543964"/>
            <a:ext cx="762005" cy="148168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EFA3CBD4-FA50-1B49-87B0-7C67A40A951C}"/>
              </a:ext>
            </a:extLst>
          </p:cNvPr>
          <p:cNvSpPr txBox="1">
            <a:spLocks/>
          </p:cNvSpPr>
          <p:nvPr/>
        </p:nvSpPr>
        <p:spPr>
          <a:xfrm>
            <a:off x="714081" y="227056"/>
            <a:ext cx="10525455" cy="95755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700"/>
              </a:lnSpc>
              <a:defRPr/>
            </a:pPr>
            <a:r>
              <a:rPr lang="ru-RU" sz="2400" b="1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 РАЗВИТИЯ СИСТЕМЫ ОБРАЗОВАНИЯ </a:t>
            </a:r>
            <a:br>
              <a:rPr lang="ru-RU" sz="2400" b="1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МОСКОВСКОЙ ОБЛАСТИ НА 2020-2021 УЧЕБНЫЙ ГОД</a:t>
            </a:r>
            <a:endParaRPr lang="ru-RU" sz="2400" b="1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76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E81CFCA-EAE4-411E-AEA6-45EC6272C52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30994" y="1582944"/>
            <a:ext cx="9402417" cy="4525963"/>
          </a:xfrm>
          <a:prstGeom prst="rect">
            <a:avLst/>
          </a:prstGeom>
        </p:spPr>
        <p:txBody>
          <a:bodyPr lIns="121917" tIns="60958" rIns="121917" bIns="60958">
            <a:normAutofit/>
          </a:bodyPr>
          <a:lstStyle/>
          <a:p>
            <a:pPr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 err="1" smtClean="0">
                <a:solidFill>
                  <a:srgbClr val="2F5597"/>
                </a:solidFill>
              </a:rPr>
              <a:t>Тьюторское</a:t>
            </a:r>
            <a:r>
              <a:rPr lang="ru-RU" sz="1800" dirty="0" smtClean="0">
                <a:solidFill>
                  <a:srgbClr val="2F5597"/>
                </a:solidFill>
              </a:rPr>
              <a:t> сопровождение дистанционного образования, основанное на использовании возможностей информационных ресурсов и выстраивании обучения с опорой на навыки работы подопечного в интернет-среде;</a:t>
            </a:r>
          </a:p>
          <a:p>
            <a:pPr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 err="1" smtClean="0">
                <a:solidFill>
                  <a:srgbClr val="2F5597"/>
                </a:solidFill>
              </a:rPr>
              <a:t>Тьюторская</a:t>
            </a:r>
            <a:r>
              <a:rPr lang="ru-RU" sz="1800" dirty="0" smtClean="0">
                <a:solidFill>
                  <a:srgbClr val="2F5597"/>
                </a:solidFill>
              </a:rPr>
              <a:t> практика открытого образования направлена на разработку и реализацию открытых социальных технологий (дебаты, форумы и пр.);</a:t>
            </a:r>
          </a:p>
          <a:p>
            <a:pPr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 err="1" smtClean="0">
                <a:solidFill>
                  <a:srgbClr val="2F5597"/>
                </a:solidFill>
              </a:rPr>
              <a:t>Тьюторское</a:t>
            </a:r>
            <a:r>
              <a:rPr lang="ru-RU" sz="1800" dirty="0" smtClean="0">
                <a:solidFill>
                  <a:srgbClr val="2F5597"/>
                </a:solidFill>
              </a:rPr>
              <a:t> сопровождение индивидуальных образовательных программ, оптимизированное на обучение человека умениям максимально использовать различные ресурсы для проектирования собственной образовательной программы и нести ответственность за ее реализацию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FA3CBD4-FA50-1B49-87B0-7C67A40A951C}"/>
              </a:ext>
            </a:extLst>
          </p:cNvPr>
          <p:cNvSpPr txBox="1">
            <a:spLocks/>
          </p:cNvSpPr>
          <p:nvPr/>
        </p:nvSpPr>
        <p:spPr>
          <a:xfrm>
            <a:off x="630994" y="126703"/>
            <a:ext cx="10525455" cy="95755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100"/>
              </a:lnSpc>
              <a:defRPr/>
            </a:pPr>
            <a:r>
              <a:rPr lang="ru-RU" sz="2800" b="1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ТЬЮТОРСКОГО СОПРОВОЖДЕНИЯ</a:t>
            </a:r>
            <a:endParaRPr lang="ru-RU" sz="2800" b="1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09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A35B64-62D4-47CE-906C-4BDC9384856E}"/>
              </a:ext>
            </a:extLst>
          </p:cNvPr>
          <p:cNvSpPr txBox="1"/>
          <p:nvPr/>
        </p:nvSpPr>
        <p:spPr>
          <a:xfrm>
            <a:off x="3192016" y="2628783"/>
            <a:ext cx="5807968" cy="1600434"/>
          </a:xfrm>
          <a:prstGeom prst="rect">
            <a:avLst/>
          </a:prstGeom>
          <a:noFill/>
        </p:spPr>
        <p:txBody>
          <a:bodyPr wrap="square" lIns="121917" tIns="60958" rIns="121917" bIns="60958">
            <a:spAutoFit/>
          </a:bodyPr>
          <a:lstStyle/>
          <a:p>
            <a:pPr marL="404297" indent="-404297" algn="ctr">
              <a:spcBef>
                <a:spcPts val="715"/>
              </a:spcBef>
              <a:tabLst>
                <a:tab pos="404297" algn="l"/>
                <a:tab pos="1492497" algn="l"/>
                <a:tab pos="2580698" algn="l"/>
                <a:tab pos="3668898" algn="l"/>
                <a:tab pos="4757097" algn="l"/>
                <a:tab pos="5845298" algn="l"/>
                <a:tab pos="6933497" algn="l"/>
                <a:tab pos="8021698" algn="l"/>
                <a:tab pos="9109899" algn="l"/>
                <a:tab pos="10198100" algn="l"/>
                <a:tab pos="11286299" algn="l"/>
                <a:tab pos="12374500" algn="l"/>
              </a:tabLst>
              <a:defRPr/>
            </a:pPr>
            <a:r>
              <a:rPr lang="ru-RU" b="1" dirty="0" smtClean="0">
                <a:solidFill>
                  <a:srgbClr val="002060"/>
                </a:solidFill>
                <a:latin typeface="Circe Bold" pitchFamily="34" charset="-52"/>
              </a:rPr>
              <a:t>«</a:t>
            </a:r>
            <a:r>
              <a:rPr lang="ru-RU" sz="3200" b="1" dirty="0" smtClean="0">
                <a:solidFill>
                  <a:srgbClr val="002060"/>
                </a:solidFill>
                <a:latin typeface="Circe Bold" pitchFamily="34" charset="-52"/>
              </a:rPr>
              <a:t>ШКОЛА</a:t>
            </a:r>
            <a:br>
              <a:rPr lang="ru-RU" sz="3200" b="1" dirty="0" smtClean="0">
                <a:solidFill>
                  <a:srgbClr val="002060"/>
                </a:solidFill>
                <a:latin typeface="Circe Bold" pitchFamily="34" charset="-52"/>
              </a:rPr>
            </a:br>
            <a:r>
              <a:rPr lang="ru-RU" sz="3200" b="1" dirty="0" smtClean="0">
                <a:solidFill>
                  <a:srgbClr val="002060"/>
                </a:solidFill>
                <a:latin typeface="Circe Bold" pitchFamily="34" charset="-52"/>
              </a:rPr>
              <a:t>ПРОФЕССИОНАЛЬНОГО МАСТЕРСТВА</a:t>
            </a:r>
            <a:r>
              <a:rPr lang="ru-RU" b="1" dirty="0" smtClean="0">
                <a:solidFill>
                  <a:srgbClr val="002060"/>
                </a:solidFill>
                <a:latin typeface="Circe Bold" pitchFamily="34" charset="-52"/>
              </a:rPr>
              <a:t>»</a:t>
            </a:r>
            <a:endParaRPr lang="ru-RU" b="1" dirty="0">
              <a:solidFill>
                <a:srgbClr val="002060"/>
              </a:solidFill>
              <a:latin typeface="Circe Bold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7719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A2F9DAF-3CF2-4365-8A05-592997A01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366" y="467139"/>
            <a:ext cx="9593268" cy="334424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89097E9-1198-42B1-9C72-64865809C5E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8167"/>
          <a:stretch/>
        </p:blipFill>
        <p:spPr>
          <a:xfrm>
            <a:off x="1201730" y="3811384"/>
            <a:ext cx="9405202" cy="274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3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FONT" val="Univers5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FONT" val="Univers5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504</Words>
  <Application>Microsoft Office PowerPoint</Application>
  <PresentationFormat>Широкоэкранный</PresentationFormat>
  <Paragraphs>128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Circe</vt:lpstr>
      <vt:lpstr>Circe Bold</vt:lpstr>
      <vt:lpstr>Circe Extra Bold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Юлия Олеговна Ратиева</cp:lastModifiedBy>
  <cp:revision>153</cp:revision>
  <dcterms:created xsi:type="dcterms:W3CDTF">2020-06-08T21:27:38Z</dcterms:created>
  <dcterms:modified xsi:type="dcterms:W3CDTF">2021-05-27T07:38:09Z</dcterms:modified>
</cp:coreProperties>
</file>