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65" r:id="rId2"/>
    <p:sldId id="303" r:id="rId3"/>
    <p:sldId id="305" r:id="rId4"/>
    <p:sldId id="333" r:id="rId5"/>
    <p:sldId id="326" r:id="rId6"/>
    <p:sldId id="327" r:id="rId7"/>
    <p:sldId id="267" r:id="rId8"/>
    <p:sldId id="323" r:id="rId9"/>
    <p:sldId id="318" r:id="rId10"/>
    <p:sldId id="328" r:id="rId11"/>
    <p:sldId id="319" r:id="rId12"/>
    <p:sldId id="329" r:id="rId13"/>
    <p:sldId id="330" r:id="rId14"/>
    <p:sldId id="316" r:id="rId15"/>
    <p:sldId id="324" r:id="rId16"/>
    <p:sldId id="331" r:id="rId17"/>
    <p:sldId id="325" r:id="rId18"/>
    <p:sldId id="321" r:id="rId19"/>
    <p:sldId id="332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dmin" lastIdx="2" clrIdx="0"/>
  <p:cmAuthor id="1" name="Андрей Теров" initials="АТ" lastIdx="2" clrIdx="1">
    <p:extLst>
      <p:ext uri="{19B8F6BF-5375-455C-9EA6-DF929625EA0E}">
        <p15:presenceInfo xmlns:p15="http://schemas.microsoft.com/office/powerpoint/2012/main" userId="47ce99bf45d6d2a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72BC"/>
    <a:srgbClr val="F33624"/>
    <a:srgbClr val="FFFFFF"/>
    <a:srgbClr val="64BDE1"/>
    <a:srgbClr val="273478"/>
    <a:srgbClr val="1B3281"/>
    <a:srgbClr val="0A55A2"/>
    <a:srgbClr val="FAE480"/>
    <a:srgbClr val="375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4279" autoAdjust="0"/>
  </p:normalViewPr>
  <p:slideViewPr>
    <p:cSldViewPr snapToGrid="0">
      <p:cViewPr varScale="1">
        <p:scale>
          <a:sx n="109" d="100"/>
          <a:sy n="109" d="100"/>
        </p:scale>
        <p:origin x="1074" y="102"/>
      </p:cViewPr>
      <p:guideLst>
        <p:guide orient="horz" pos="2160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403DF-2D04-4312-86A8-BF8E06074FC1}" type="datetimeFigureOut">
              <a:rPr lang="ru-RU" smtClean="0"/>
              <a:pPr/>
              <a:t>27.05.2021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FDE44-3196-498E-A603-8183451638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26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821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785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658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410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429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843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026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443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581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139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818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118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241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102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361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797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440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0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0621235" y="6359697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6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10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F04A334-564B-43B9-A1C2-D3108356F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CC14C7F-016E-49D4-B8B0-C7ECA8A62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0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D23CDFE-39B3-47A1-B816-383B43641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4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3800" y="6356350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9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4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terov68@mgpu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048CA22-1F63-49F5-8F93-C6E0C56C38F1}"/>
              </a:ext>
            </a:extLst>
          </p:cNvPr>
          <p:cNvSpPr/>
          <p:nvPr/>
        </p:nvSpPr>
        <p:spPr>
          <a:xfrm>
            <a:off x="605685" y="303731"/>
            <a:ext cx="7622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ВЕБИНАР ДЛЯ РЕГИОНАЛЬНЫХ КООРДИНАТОРОВ, СПЕЦИАЛИСТОВ ВЕДОМСТВЕННЫХ ПРОЕКТНЫХ ОФИСОВ, ОТВЕТСТВЕННЫХ ЗА СОЗДАНИЕ И ФУНКЦИОНИРОВАНИЕ ЦНППМПР, РУКОВОДИТЕЛЕЙ ЦНППМПР 2019-2021 ГГ.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C4CAE9E-BF8C-4ABD-873F-374142A2D1BB}"/>
              </a:ext>
            </a:extLst>
          </p:cNvPr>
          <p:cNvSpPr/>
          <p:nvPr/>
        </p:nvSpPr>
        <p:spPr>
          <a:xfrm>
            <a:off x="3465722" y="6192264"/>
            <a:ext cx="5260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27 МАЯ 12:30-13:30 ПО МСК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9583C5D-FF8E-4EBD-A3A2-5ECB33F083EE}"/>
              </a:ext>
            </a:extLst>
          </p:cNvPr>
          <p:cNvSpPr/>
          <p:nvPr/>
        </p:nvSpPr>
        <p:spPr>
          <a:xfrm>
            <a:off x="659981" y="5812933"/>
            <a:ext cx="52605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</a:p>
        </p:txBody>
      </p:sp>
      <p:pic>
        <p:nvPicPr>
          <p:cNvPr id="17" name="Рисунок 1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E309E5E-5100-4352-933B-32015925F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723" y="758219"/>
            <a:ext cx="1854592" cy="215088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0CBF366-0186-4EA6-BB75-17382E081F06}"/>
              </a:ext>
            </a:extLst>
          </p:cNvPr>
          <p:cNvSpPr/>
          <p:nvPr/>
        </p:nvSpPr>
        <p:spPr>
          <a:xfrm>
            <a:off x="605685" y="2677957"/>
            <a:ext cx="85804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НАЦИОНАЛЬНАЯ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СИСТЕМА ПРОФЕССИОНАЛЬНОГО РОСТА ПЕДАГОГИЧЕСКИХ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РАБОТНИКОВ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defTabSz="844083">
              <a:spcBef>
                <a:spcPts val="600"/>
              </a:spcBef>
              <a:spcAft>
                <a:spcPts val="600"/>
              </a:spcAft>
            </a:pP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defTabSz="844083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ЦНППМ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ПР: Тьютор и тьюторское сопровождение профессионального развития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417612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707338" y="218070"/>
            <a:ext cx="10335233" cy="10675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800"/>
              </a:spcBef>
              <a:buClr>
                <a:srgbClr val="64BDE1"/>
              </a:buClr>
            </a:pPr>
            <a:r>
              <a:rPr lang="ru-RU" sz="24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ТЬЮТОРА В ОБРАЗОВАНИИ ВЗРОСЛЫХ</a:t>
            </a:r>
            <a:endParaRPr lang="ru-RU" sz="24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803275" y="2263603"/>
            <a:ext cx="9817833" cy="32056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  <a:buClr>
                <a:srgbClr val="64BDE1"/>
              </a:buClr>
            </a:pP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андрогогике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 профессионал, обеспечивающий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полноценный системный и последовательный онтогенез индивидуализированного образования:</a:t>
            </a:r>
          </a:p>
          <a:p>
            <a:pPr marL="342900" indent="-342900" algn="just">
              <a:spcBef>
                <a:spcPts val="1800"/>
              </a:spcBef>
              <a:buClr>
                <a:srgbClr val="64BDE1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момента провоцирования и проявления и фиксации познавательного профессионально-образовательного интереса взрослого обучающегося,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тьюторанта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spcBef>
                <a:spcPts val="1800"/>
              </a:spcBef>
              <a:buClr>
                <a:srgbClr val="64BDE1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оформление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тьюторантом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интереса в образовательный запрос;</a:t>
            </a:r>
          </a:p>
          <a:p>
            <a:pPr marL="342900" indent="-342900" algn="just">
              <a:spcBef>
                <a:spcPts val="1800"/>
              </a:spcBef>
              <a:buClr>
                <a:srgbClr val="64BDE1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трансформацию запроса в образовательный заказ;</a:t>
            </a:r>
          </a:p>
          <a:p>
            <a:pPr marL="342900" indent="-342900" algn="just">
              <a:spcBef>
                <a:spcPts val="1800"/>
              </a:spcBef>
              <a:buClr>
                <a:srgbClr val="64BDE1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заказ разработки, проектирования ИОП (ИППЛР) и ИОМ (ИМПЛР);</a:t>
            </a:r>
          </a:p>
          <a:p>
            <a:pPr marL="342900" indent="-342900" algn="just">
              <a:spcBef>
                <a:spcPts val="1800"/>
              </a:spcBef>
              <a:buClr>
                <a:srgbClr val="64BDE1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реализации процесса ИОП, ИОМ с систематической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транспективной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рефлексией, личностно-ресурсным картированием и масштабированием в условиях ресурсного расширения</a:t>
            </a:r>
            <a:endParaRPr lang="ru-RU" sz="1800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3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803275" y="2465006"/>
            <a:ext cx="9111615" cy="32056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1800"/>
              </a:spcBef>
              <a:buClr>
                <a:srgbClr val="64BDE1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ФАСИЛИТАЦИОННАЯ</a:t>
            </a:r>
          </a:p>
          <a:p>
            <a:pPr marL="342900" indent="-342900" algn="l">
              <a:spcBef>
                <a:spcPts val="1800"/>
              </a:spcBef>
              <a:buClr>
                <a:srgbClr val="64BDE1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ПРОВОКАТИВНАЯ</a:t>
            </a:r>
          </a:p>
          <a:p>
            <a:pPr marL="342900" indent="-342900" algn="l">
              <a:spcBef>
                <a:spcPts val="1800"/>
              </a:spcBef>
              <a:buClr>
                <a:srgbClr val="64BDE1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НАВИГАЦИОННАЯ</a:t>
            </a:r>
          </a:p>
          <a:p>
            <a:pPr marL="342900" indent="-342900" algn="l">
              <a:spcBef>
                <a:spcPts val="1800"/>
              </a:spcBef>
              <a:buClr>
                <a:srgbClr val="64BDE1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ПОСРЕДНИЧЕСКАЯ</a:t>
            </a:r>
          </a:p>
          <a:p>
            <a:pPr marL="342900" indent="-342900" algn="l">
              <a:spcBef>
                <a:spcPts val="1800"/>
              </a:spcBef>
              <a:buClr>
                <a:srgbClr val="64BDE1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РЕФЛЕКСИВНАЯ, ТРАНСПЕКТИВНАЯ</a:t>
            </a:r>
          </a:p>
          <a:p>
            <a:pPr marL="342900" indent="-342900" algn="l">
              <a:spcBef>
                <a:spcPts val="1800"/>
              </a:spcBef>
              <a:buClr>
                <a:srgbClr val="64BDE1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</a:t>
            </a:r>
          </a:p>
          <a:p>
            <a:pPr marL="342900" indent="-342900" algn="l">
              <a:spcBef>
                <a:spcPts val="1800"/>
              </a:spcBef>
              <a:buClr>
                <a:srgbClr val="64BDE1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КОММУНИКАТИВНАЯ</a:t>
            </a:r>
          </a:p>
          <a:p>
            <a:pPr marL="342900" indent="-342900" algn="l">
              <a:spcBef>
                <a:spcPts val="1800"/>
              </a:spcBef>
              <a:buClr>
                <a:srgbClr val="64BDE1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СМЫСЛОПОРОЖДАЮЩАЯ, МОТИВАЦИОННАЯ</a:t>
            </a:r>
          </a:p>
          <a:p>
            <a:pPr algn="l">
              <a:spcBef>
                <a:spcPts val="1800"/>
              </a:spcBef>
              <a:buClr>
                <a:srgbClr val="64BDE1"/>
              </a:buClr>
            </a:pPr>
            <a:endParaRPr lang="ru-RU" sz="2400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707338" y="218070"/>
            <a:ext cx="10335233" cy="10675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800"/>
              </a:spcBef>
              <a:buClr>
                <a:srgbClr val="64BDE1"/>
              </a:buClr>
            </a:pPr>
            <a:r>
              <a:rPr lang="ru-RU" sz="2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</a:t>
            </a:r>
            <a:r>
              <a:rPr lang="ru-RU" sz="24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ТЬЮТОРА В </a:t>
            </a:r>
            <a:r>
              <a:rPr lang="ru-RU" sz="2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ОБРАЗОВАНИИ ВЗРОСЛЫХ</a:t>
            </a:r>
          </a:p>
        </p:txBody>
      </p:sp>
    </p:spTree>
    <p:extLst>
      <p:ext uri="{BB962C8B-B14F-4D97-AF65-F5344CB8AC3E}">
        <p14:creationId xmlns:p14="http://schemas.microsoft.com/office/powerpoint/2010/main" val="11129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803275" y="2196450"/>
            <a:ext cx="9641987" cy="32056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  <a:buClr>
                <a:srgbClr val="64BDE1"/>
              </a:buClr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Педагогическое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инициирования и проектирования обучающимися индивидуальных образовательных программ</a:t>
            </a:r>
          </a:p>
          <a:p>
            <a:pPr algn="just">
              <a:spcBef>
                <a:spcPts val="1800"/>
              </a:spcBef>
              <a:buClr>
                <a:srgbClr val="64BDE1"/>
              </a:buClr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Трудовые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</a:t>
            </a:r>
          </a:p>
          <a:p>
            <a:pPr marL="342900" indent="-342900" algn="just">
              <a:spcBef>
                <a:spcPts val="1800"/>
              </a:spcBef>
              <a:buClr>
                <a:srgbClr val="64BDE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Педагогическое сопровождение проявления и оформления тьюторантами профессионально-образовательных интересов и затруднений, индивидуального образовательного запроса</a:t>
            </a:r>
          </a:p>
          <a:p>
            <a:pPr marL="342900" indent="-342900" algn="just">
              <a:spcBef>
                <a:spcPts val="1800"/>
              </a:spcBef>
              <a:buClr>
                <a:srgbClr val="64BDE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Педагогическое сопровождение планирования и реализации обучающимися элементов индивидуальной образовательной программы</a:t>
            </a:r>
          </a:p>
          <a:p>
            <a:pPr marL="342900" indent="-342900" algn="just">
              <a:spcBef>
                <a:spcPts val="1800"/>
              </a:spcBef>
              <a:buClr>
                <a:srgbClr val="64BDE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Педагогическое сопровождение анализа и рефлексии обучающимися результатов реализации индивидуальной образовательной программы</a:t>
            </a:r>
          </a:p>
          <a:p>
            <a:pPr marL="342900" indent="-342900" algn="just">
              <a:spcBef>
                <a:spcPts val="1800"/>
              </a:spcBef>
              <a:buClr>
                <a:srgbClr val="64BDE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 и адаптация педагогических средств в соответствии с ценностно-целевыми ориентирами, возрастными и индивидуальными особенностями обучающихся, содержанием и ситуационными условиями реализации индивидуальной образовательной программы</a:t>
            </a:r>
            <a:endParaRPr lang="ru-RU" sz="1600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707338" y="86187"/>
            <a:ext cx="10335233" cy="10675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800"/>
              </a:spcBef>
              <a:buClr>
                <a:srgbClr val="64BDE1"/>
              </a:buClr>
            </a:pPr>
            <a:r>
              <a:rPr lang="ru-RU" sz="24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ТЬЮТОРСКОГО СОПРОВОЖДЕНИЯ</a:t>
            </a:r>
            <a:br>
              <a:rPr lang="ru-RU" sz="24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ОБРАЗОВАНИИ ВЗРОСЛЫХ</a:t>
            </a:r>
            <a:endParaRPr lang="ru-RU" sz="24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803276" y="1729820"/>
            <a:ext cx="9729910" cy="32056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  <a:buClr>
                <a:srgbClr val="64BDE1"/>
              </a:buClr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Педагогическое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образовательной среды и обеспечение взаимодействия субъектов социокультурной среды для реализации обучающимися индивидуальных образовательных программ</a:t>
            </a:r>
          </a:p>
          <a:p>
            <a:pPr algn="just">
              <a:spcBef>
                <a:spcPts val="1800"/>
              </a:spcBef>
              <a:buClr>
                <a:srgbClr val="64BDE1"/>
              </a:buClr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Трудовые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</a:t>
            </a:r>
          </a:p>
          <a:p>
            <a:pPr marL="342900" indent="-342900" algn="just">
              <a:spcBef>
                <a:spcPts val="1800"/>
              </a:spcBef>
              <a:buClr>
                <a:srgbClr val="64BDE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и проектирование образовательной среды внутри и вне образовательной организации для проектирования и реализации тьюторантами индивидуальных образовательных программ</a:t>
            </a:r>
          </a:p>
          <a:p>
            <a:pPr marL="342900" indent="-342900" algn="just">
              <a:spcBef>
                <a:spcPts val="1800"/>
              </a:spcBef>
              <a:buClr>
                <a:srgbClr val="64BDE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Координация взаимодействия субъектов образовательной среды (внутри и вовне образовательной организации) для обеспечения доступа тьюторантов к ресурсам при формировании и реализации индивидуальных образовательных программ</a:t>
            </a:r>
            <a:endParaRPr lang="ru-RU" sz="1600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707338" y="86187"/>
            <a:ext cx="10335233" cy="10675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800"/>
              </a:spcBef>
              <a:buClr>
                <a:srgbClr val="64BDE1"/>
              </a:buClr>
            </a:pPr>
            <a:r>
              <a:rPr lang="ru-RU" sz="24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ТЬЮТОРСКОГО СОПРОВОЖДЕНИЯ</a:t>
            </a:r>
            <a:br>
              <a:rPr lang="ru-RU" sz="24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ОБРАЗОВАНИИ ВЗРОСЛЫХ</a:t>
            </a:r>
            <a:endParaRPr lang="ru-RU" sz="24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4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467030" y="1826175"/>
            <a:ext cx="10335233" cy="32056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sz="2800" b="1" kern="0" dirty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sz="280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ДОПОЛНИТЕЛЬНОЕ ПРОФЕССИОНАЛЬНОЕ ОБРАЗОВАНИЕ – ИННОВАЦИОННАЯ ПЛОЩАДКА ТРАНСФОРМАЦИИ ОБРАЗОВАНИЯ И КАДРОВОЙ ПОЛИТИКИ В ОБРАЗОВАНИИ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698546" y="2280953"/>
            <a:ext cx="8867486" cy="32056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800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Есть все возможности и ресурсы для организации диагностики, самодиагностики, мониторинга профессионально-личностного развития педагогических и управленческих кадров</a:t>
            </a:r>
          </a:p>
          <a:p>
            <a:pPr marL="285750" indent="-285750" algn="l"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800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Гибкость, мобильность и лабильность образовательных программ, большие возможности в разворачивании кредитно-модульной, </a:t>
            </a:r>
            <a:r>
              <a:rPr lang="ru-RU" sz="1800" kern="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балльно</a:t>
            </a:r>
            <a:r>
              <a:rPr lang="ru-RU" sz="1800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-рейтинговой накопительной модели организации образования – </a:t>
            </a:r>
            <a:r>
              <a:rPr lang="ru-RU" sz="1800" kern="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сензитивной</a:t>
            </a:r>
            <a:r>
              <a:rPr lang="ru-RU" sz="1800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концепту смещения акцентов  от ООП к ИОП  </a:t>
            </a:r>
          </a:p>
          <a:p>
            <a:pPr marL="285750" indent="-285750" algn="l"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800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Большие возможности в кадровом обеспечении программ – визит-преподаватели и т.д.</a:t>
            </a:r>
            <a:endParaRPr lang="ru-RU" sz="1800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698546" y="52752"/>
            <a:ext cx="10335233" cy="10675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800"/>
              </a:spcBef>
              <a:buClr>
                <a:srgbClr val="64BDE1"/>
              </a:buClr>
            </a:pPr>
            <a:r>
              <a:rPr lang="ru-RU" sz="20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 ДПО КАК ПЕРСПЕКТИВНОЙ ПЛОЩАДКИ, </a:t>
            </a:r>
            <a:r>
              <a:rPr lang="ru-RU" sz="20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ЛОКОМОТИВА </a:t>
            </a:r>
            <a:r>
              <a:rPr lang="ru-RU" sz="20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АКТУАЛЬНОЙ ТРАНСФОРМАЦИИ ОБРАЗОВАНИЯ,  </a:t>
            </a:r>
            <a:r>
              <a:rPr lang="ru-RU" sz="20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КАДРОВОГО ОБЕСПЕЧЕНИЯ </a:t>
            </a:r>
            <a:r>
              <a:rPr lang="ru-RU" sz="20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2813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698546" y="2054775"/>
            <a:ext cx="9175216" cy="32056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800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 большей степени отработаны возможности сетевого взаимодействия, имеются банки, карты образовательных </a:t>
            </a:r>
            <a:br>
              <a:rPr lang="ru-RU" sz="1800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1800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 кадровых ресурсов, наработаны межрегиональные </a:t>
            </a:r>
            <a:br>
              <a:rPr lang="ru-RU" sz="1800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1800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 межмуниципальные форматы взаимодействия</a:t>
            </a:r>
          </a:p>
          <a:p>
            <a:pPr marL="285750" indent="-285750" algn="l"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800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Больший потенциал и возможности в обеспечении непрерывного и открытого образования</a:t>
            </a:r>
          </a:p>
          <a:p>
            <a:pPr marL="285750" indent="-285750" algn="l"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800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ДПО – потенциальная площадка для разработки и применения цифровых инструментов – навигатора профессиональных образовательных ресурсов, конструктора ИОП и ИОМ, </a:t>
            </a:r>
            <a:r>
              <a:rPr lang="ru-RU" sz="1800" kern="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агрегатора</a:t>
            </a:r>
            <a:r>
              <a:rPr lang="ru-RU" sz="1800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диагностики профессиональных педагогических компетенций</a:t>
            </a:r>
            <a:endParaRPr lang="ru-RU" sz="1800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698546" y="52752"/>
            <a:ext cx="10335233" cy="10675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800"/>
              </a:spcBef>
              <a:buClr>
                <a:srgbClr val="64BDE1"/>
              </a:buClr>
            </a:pPr>
            <a:r>
              <a:rPr lang="ru-RU" sz="20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 ДПО КАК ПЕРСПЕКТИВНОЙ ПЛОЩАДКИ, </a:t>
            </a:r>
            <a:r>
              <a:rPr lang="ru-RU" sz="20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ЛОКОМОТИВА </a:t>
            </a:r>
            <a:r>
              <a:rPr lang="ru-RU" sz="20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АКТУАЛЬНОЙ ТРАНСФОРМАЦИИ ОБРАЗОВАНИЯ,  </a:t>
            </a:r>
            <a:r>
              <a:rPr lang="ru-RU" sz="20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КАДРОВОГО ОБЕСПЕЧЕНИЯ </a:t>
            </a:r>
            <a:r>
              <a:rPr lang="ru-RU" sz="20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97943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435428" y="3180679"/>
            <a:ext cx="10335233" cy="12511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sz="28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СПЕЦИФИКА ТЬЮТОРСКОГО СОПРОВОЖДЕНИЯ, ИНДИВИДУАЛИЗАЦИИ В ДОПОЛНИТЕЛЬНОМ ПРОФЕССИОНАЛЬНОМ ОБРАЗОВАНИИ</a:t>
            </a:r>
          </a:p>
          <a:p>
            <a:pPr algn="just">
              <a:spcBef>
                <a:spcPts val="1800"/>
              </a:spcBef>
              <a:buClr>
                <a:srgbClr val="64BDE1"/>
              </a:buClr>
            </a:pPr>
            <a:endParaRPr lang="ru-RU" sz="2800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2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727721" y="620461"/>
            <a:ext cx="11113477" cy="6283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800"/>
              </a:spcBef>
              <a:buClr>
                <a:srgbClr val="64BDE1"/>
              </a:buClr>
            </a:pPr>
            <a:r>
              <a:rPr lang="ru-RU" sz="24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СПЕЦИФИКА ВЗРОСЛЫХ ОБУЧАЮЩИХСЯ, ТЬЮТОРАНТОВ</a:t>
            </a:r>
          </a:p>
          <a:p>
            <a:pPr algn="l">
              <a:spcBef>
                <a:spcPts val="1800"/>
              </a:spcBef>
              <a:buClr>
                <a:srgbClr val="64BDE1"/>
              </a:buClr>
            </a:pPr>
            <a:endParaRPr lang="ru-RU" sz="2400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2710FD-4B88-4161-BE58-005043BC6B25}"/>
              </a:ext>
            </a:extLst>
          </p:cNvPr>
          <p:cNvSpPr txBox="1">
            <a:spLocks/>
          </p:cNvSpPr>
          <p:nvPr/>
        </p:nvSpPr>
        <p:spPr>
          <a:xfrm>
            <a:off x="490329" y="2357227"/>
            <a:ext cx="4011333" cy="32654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МУДРОСТЬ, ОПЫТ, БОГАТЫЙ </a:t>
            </a:r>
            <a:b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БАГАЖ ЗНАНИЙ</a:t>
            </a:r>
          </a:p>
          <a:p>
            <a:pPr marL="285750" indent="-285750" algn="l"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СУБЪЕКТНАЯ ПОЗИЦИЯ</a:t>
            </a:r>
          </a:p>
          <a:p>
            <a:pPr marL="285750" indent="-285750" algn="l"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ОСОЗНАННОСТЬ </a:t>
            </a:r>
            <a:b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ОСМЫСЛЕННОСТЬ</a:t>
            </a:r>
          </a:p>
          <a:p>
            <a:pPr marL="285750" indent="-285750" algn="l"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БРАТЬ ОТВЕТСТВЕННОСТЬ</a:t>
            </a:r>
          </a:p>
          <a:p>
            <a:pPr marL="285750" indent="-285750" algn="l"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ПРОФЕССИОНАЛИЗМ</a:t>
            </a:r>
          </a:p>
          <a:p>
            <a:pPr algn="just">
              <a:spcBef>
                <a:spcPts val="1800"/>
              </a:spcBef>
              <a:buClr>
                <a:srgbClr val="64BDE1"/>
              </a:buClr>
            </a:pPr>
            <a:endParaRPr lang="ru-RU" sz="1800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41FEEC4-3DCE-4587-A38F-26B11846B15E}"/>
              </a:ext>
            </a:extLst>
          </p:cNvPr>
          <p:cNvSpPr txBox="1">
            <a:spLocks/>
          </p:cNvSpPr>
          <p:nvPr/>
        </p:nvSpPr>
        <p:spPr>
          <a:xfrm>
            <a:off x="5018365" y="3308914"/>
            <a:ext cx="5326644" cy="6283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Bef>
                <a:spcPts val="1800"/>
              </a:spcBef>
              <a:buClr>
                <a:srgbClr val="0072BC"/>
              </a:buCl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ИСПОЛНИТЕЛЬСКАЯ КУЛЬТУРА </a:t>
            </a:r>
            <a:br>
              <a:rPr lang="ru-RU" sz="18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БЕЗЫНИЦИАТИВНОСТЬ</a:t>
            </a:r>
          </a:p>
          <a:p>
            <a:pPr marL="285750" indent="-285750" algn="l">
              <a:spcBef>
                <a:spcPts val="1800"/>
              </a:spcBef>
              <a:buClr>
                <a:srgbClr val="0072BC"/>
              </a:buCl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ОРИЕНТАЦИЯ НА БЮРОКРАТИЧЕСКИЕ, ФОРМАЛЬНЫЕ ПОКАЗАТЕЛИ</a:t>
            </a:r>
          </a:p>
          <a:p>
            <a:pPr marL="285750" indent="-285750" algn="l">
              <a:spcBef>
                <a:spcPts val="1800"/>
              </a:spcBef>
              <a:buClr>
                <a:srgbClr val="0072BC"/>
              </a:buCl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СКЛОННОСТЬ К ФОРМАЛИЗМУ, УСТОЙЧИВЫЕ КОНСЕРВАТИВНЫЕ УСТАНОВКИ, СТЕРЕОТИПЫ</a:t>
            </a:r>
          </a:p>
          <a:p>
            <a:pPr algn="just">
              <a:spcBef>
                <a:spcPts val="1800"/>
              </a:spcBef>
              <a:buClr>
                <a:srgbClr val="64BDE1"/>
              </a:buClr>
            </a:pPr>
            <a:endParaRPr lang="ru-RU" sz="1800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65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707338" y="2213037"/>
            <a:ext cx="8700431" cy="32056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600" kern="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Тьютор</a:t>
            </a:r>
            <a:r>
              <a:rPr lang="ru-RU" sz="1600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и </a:t>
            </a:r>
            <a:r>
              <a:rPr lang="ru-RU" sz="1600" kern="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тьюторское</a:t>
            </a:r>
            <a:r>
              <a:rPr lang="ru-RU" sz="1600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сопровождение являются базовыми и необходимыми компонентами обеспечения актуальной трансформации образования и его естественного </a:t>
            </a:r>
            <a:r>
              <a:rPr lang="ru-RU" sz="1600" kern="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эволюционирования</a:t>
            </a:r>
            <a:r>
              <a:rPr lang="ru-RU" sz="1600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в соответствии со спецификой и вызовами времени</a:t>
            </a:r>
          </a:p>
          <a:p>
            <a:pPr marL="285750" indent="-285750" algn="just"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600" kern="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Тьютор</a:t>
            </a:r>
            <a:r>
              <a:rPr lang="ru-RU" sz="1600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– это ключевая фигура, профессионально обустраивающая и обеспечивающая переход взрослого обучающегося в режим непрерывного профессионального образования, самообразования, профессионально-личностного развития, самореализации человека через и в образовании</a:t>
            </a:r>
          </a:p>
          <a:p>
            <a:pPr marL="285750" indent="-285750" algn="just"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600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Дополнительное профессиональное образование потенциально является локомотивом актуальной трансформации за счет его </a:t>
            </a:r>
            <a:r>
              <a:rPr lang="ru-RU" sz="1600" kern="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сензитивности</a:t>
            </a:r>
            <a:r>
              <a:rPr lang="ru-RU" sz="1600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непрерывности, открытости, за счет вариативности форм организации образования, содержания, дискретности содержания, за счет </a:t>
            </a:r>
            <a:r>
              <a:rPr lang="ru-RU" sz="1600" kern="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сензитивности</a:t>
            </a:r>
            <a:r>
              <a:rPr lang="ru-RU" sz="1600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тьюторству</a:t>
            </a:r>
            <a:r>
              <a:rPr lang="ru-RU" sz="1600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и индивидуализации</a:t>
            </a:r>
            <a:endParaRPr lang="ru-RU" sz="1600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707338" y="218070"/>
            <a:ext cx="10335233" cy="10675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800"/>
              </a:spcBef>
              <a:buClr>
                <a:srgbClr val="64BDE1"/>
              </a:buClr>
            </a:pPr>
            <a:r>
              <a:rPr lang="ru-RU" sz="24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 И ОБОБЩЕНИЯ</a:t>
            </a:r>
            <a:endParaRPr lang="ru-RU" sz="24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5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537395" y="2471441"/>
            <a:ext cx="10340333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defRPr/>
            </a:pPr>
            <a:r>
              <a:rPr lang="ru-RU" sz="24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«ПОЗИЦИЯ ТЬЮТОРА В ОБУЧЕНИИ ВЗРОСЛЫХ.</a:t>
            </a:r>
          </a:p>
          <a:p>
            <a:pPr>
              <a:lnSpc>
                <a:spcPts val="3000"/>
              </a:lnSpc>
              <a:defRPr/>
            </a:pPr>
            <a:r>
              <a:rPr lang="ru-RU" sz="24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СПЕЦИФИКА ТЬЮТОРСКОГО СОПРОВОЖДЕНИЯ В</a:t>
            </a:r>
          </a:p>
          <a:p>
            <a:pPr>
              <a:lnSpc>
                <a:spcPts val="3000"/>
              </a:lnSpc>
              <a:defRPr/>
            </a:pPr>
            <a:r>
              <a:rPr lang="ru-RU" sz="24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ДОПОЛНИТЕЛЬНОМ ПРОФЕССИОНАЛЬНОМ ОБРАЗОВАНИИ»</a:t>
            </a:r>
            <a:endParaRPr lang="ru-RU" sz="24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3979" y="3712375"/>
            <a:ext cx="5652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75075"/>
                </a:solidFill>
                <a:sym typeface="Calibri"/>
              </a:rPr>
              <a:t> </a:t>
            </a:r>
            <a:endParaRPr lang="ru-RU" sz="2400" b="1" dirty="0">
              <a:solidFill>
                <a:srgbClr val="375075"/>
              </a:solidFill>
            </a:endParaRPr>
          </a:p>
          <a:p>
            <a:r>
              <a:rPr lang="ru-RU" sz="2400" b="1" dirty="0">
                <a:solidFill>
                  <a:srgbClr val="375075"/>
                </a:solidFill>
              </a:rPr>
              <a:t> </a:t>
            </a:r>
            <a:endParaRPr lang="ru-RU" sz="2400" b="1" dirty="0">
              <a:solidFill>
                <a:srgbClr val="375075"/>
              </a:solidFill>
              <a:sym typeface="Calibri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537395" y="2323077"/>
            <a:ext cx="10449237" cy="400482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spcBef>
                <a:spcPts val="1800"/>
              </a:spcBef>
              <a:buClr>
                <a:srgbClr val="64BDE1"/>
              </a:buClr>
              <a:buFont typeface="+mj-lt"/>
              <a:buAutoNum type="arabicPeriod"/>
            </a:pPr>
            <a:endParaRPr lang="ru-RU" sz="2200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1800"/>
              </a:spcBef>
              <a:buClr>
                <a:srgbClr val="64BDE1"/>
              </a:buClr>
              <a:buFont typeface="+mj-lt"/>
              <a:buAutoNum type="arabicPeriod"/>
            </a:pPr>
            <a:endParaRPr lang="ru-RU" sz="2200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9570A0-74D4-4E8D-8E9F-6811D0299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217" y="3980651"/>
            <a:ext cx="1567231" cy="159610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64D0685-5931-4191-AA57-E95528A4BFAE}"/>
              </a:ext>
            </a:extLst>
          </p:cNvPr>
          <p:cNvSpPr/>
          <p:nvPr/>
        </p:nvSpPr>
        <p:spPr>
          <a:xfrm>
            <a:off x="5842816" y="4011010"/>
            <a:ext cx="346414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Андрей Александрович Теров</a:t>
            </a:r>
          </a:p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</a:t>
            </a:r>
            <a:endParaRPr lang="ru-RU" sz="14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Академия </a:t>
            </a:r>
            <a:r>
              <a:rPr lang="ru-RU" sz="14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4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МГПУ, </a:t>
            </a:r>
            <a:r>
              <a:rPr lang="ru-RU" sz="14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  <a:endParaRPr lang="ru-RU" sz="14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1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1082235" y="3103413"/>
            <a:ext cx="10027530" cy="6511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sz="44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400" b="1" kern="0" dirty="0">
              <a:solidFill>
                <a:srgbClr val="00206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BC04DB-E954-44AA-9486-25E98D4A6EBF}"/>
              </a:ext>
            </a:extLst>
          </p:cNvPr>
          <p:cNvSpPr/>
          <p:nvPr/>
        </p:nvSpPr>
        <p:spPr>
          <a:xfrm>
            <a:off x="4095567" y="4255477"/>
            <a:ext cx="4000865" cy="1220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КОНТАКТЫ: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(926)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671-40-00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terov68@mail.ru</a:t>
            </a:r>
            <a:endParaRPr lang="ru-RU" sz="2400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352121" y="2106611"/>
            <a:ext cx="10335233" cy="26447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900"/>
              </a:lnSpc>
              <a:spcBef>
                <a:spcPts val="1800"/>
              </a:spcBef>
              <a:buClr>
                <a:srgbClr val="64BDE1"/>
              </a:buClr>
            </a:pPr>
            <a:r>
              <a:rPr lang="ru-RU" sz="28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НУЖЕН ЛИ ТЬЮТОР В ОБРАЗОВАНИИ,</a:t>
            </a:r>
            <a:r>
              <a:rPr lang="en-US" sz="28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ОБУЧЕНИИ ВЗРОСЛЫХ ОБУЧАЮЩИХСЯ?</a:t>
            </a:r>
            <a:endParaRPr lang="ru-RU" sz="2800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707338" y="218070"/>
            <a:ext cx="10335233" cy="10675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800"/>
              </a:spcBef>
              <a:buClr>
                <a:srgbClr val="64BDE1"/>
              </a:buClr>
            </a:pPr>
            <a:r>
              <a:rPr lang="ru-RU" sz="24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ОБРАЗОВАНИЕ: ТРЕНДЫ, ТЕНДЕНЦИИ РАЗВИТИЯ И ВЫЗОВЫ</a:t>
            </a:r>
            <a:endParaRPr lang="ru-RU" sz="24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707338" y="2566222"/>
            <a:ext cx="9904977" cy="32056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– способ и средство решения актуальных задач 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проблем</a:t>
            </a:r>
          </a:p>
          <a:p>
            <a:pPr marL="342900" indent="-342900" algn="l"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тренд развития образования – открытое, 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непрерывное образование </a:t>
            </a:r>
          </a:p>
          <a:p>
            <a:pPr marL="342900" indent="-342900" algn="l"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Смещение акцента от такой институции как школа, университет 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новой институции – индивидуальная образовательная программа</a:t>
            </a:r>
          </a:p>
          <a:p>
            <a:pPr marL="342900" indent="-342900" algn="l"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развития человеческого капитала к раскрытию человеческого потенциала, а образование – основное «место» способ 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средство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самоактуализации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 непрерывного образования и непрерывного профессионально-личностного развития – залог 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устойчивого развития</a:t>
            </a:r>
          </a:p>
          <a:p>
            <a:pPr marL="342900" indent="-342900"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ru-RU" sz="1800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6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707338" y="2574199"/>
            <a:ext cx="9303528" cy="32056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этой ситуации ключевое значение играет трансформация всей кадровой политики, содержания и способов организации ДПО, методической работы, инициирования и сопровождения непрерывного повышения квалификации, дополнительного профессионального образования, профессионально-личностного развития педагогических и управленческих кадров системы образования</a:t>
            </a:r>
          </a:p>
          <a:p>
            <a:pPr marL="342900" indent="-342900" algn="just"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каждому педагогу, управленцу иметь набор необходимых профессиональных компетенций, обеспечивающих переход каждого обучающегося, школьника в режим самообразования, саморазвития, обеспечивающих становление и развитие комплекса навыков образовательной самостоятельности и самоорганизации, педагог, управленец должен сам «прожить такую образовательную историю», в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деятельностном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залоге освоить способы и средства самообразования,  самоорганизации, самостоятельности в образовании</a:t>
            </a:r>
          </a:p>
          <a:p>
            <a:pPr>
              <a:spcBef>
                <a:spcPts val="1800"/>
              </a:spcBef>
              <a:buClr>
                <a:srgbClr val="64BDE1"/>
              </a:buClr>
            </a:pPr>
            <a:endParaRPr lang="ru-RU" sz="1600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707338" y="218070"/>
            <a:ext cx="10335233" cy="10675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800"/>
              </a:spcBef>
              <a:buClr>
                <a:srgbClr val="64BDE1"/>
              </a:buClr>
            </a:pPr>
            <a:r>
              <a:rPr lang="ru-RU" sz="24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ОБРАЗОВАНИЕ: ТРЕНДЫ, ТЕНДЕНЦИИ РАЗВИТИЯ И ВЫЗОВЫ</a:t>
            </a:r>
            <a:endParaRPr lang="ru-RU" sz="24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1470F-218E-4B11-97F3-AD61D5117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272" y="285347"/>
            <a:ext cx="3725125" cy="508078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4763AA2-2104-4965-BDCB-7B105D797FDC}"/>
              </a:ext>
            </a:extLst>
          </p:cNvPr>
          <p:cNvSpPr txBox="1">
            <a:spLocks/>
          </p:cNvSpPr>
          <p:nvPr/>
        </p:nvSpPr>
        <p:spPr>
          <a:xfrm>
            <a:off x="1927981" y="5623059"/>
            <a:ext cx="6777705" cy="6917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sz="2800" b="1" dirty="0" smtClean="0">
                <a:solidFill>
                  <a:srgbClr val="F336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ТЬЮТОРЫ ПО СОПРОВОЖДЕНИЮ </a:t>
            </a:r>
            <a:r>
              <a:rPr lang="en-US" sz="2800" b="1" dirty="0" smtClean="0">
                <a:solidFill>
                  <a:srgbClr val="F336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rgbClr val="F3362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336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ВЗРОСЛЫХ??!!!</a:t>
            </a:r>
            <a:endParaRPr lang="ru-RU" sz="2800" b="1" dirty="0">
              <a:solidFill>
                <a:srgbClr val="F336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01396"/>
            <a:ext cx="2281473" cy="6924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30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352121" y="2772049"/>
            <a:ext cx="10335233" cy="13139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sz="28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 И ФУНКЦИИ ТЬЮТОРА В ОБРАЗОВАНИИ,                     ОБУЧЕНИИ ВЗРОСЛЫХ </a:t>
            </a:r>
          </a:p>
        </p:txBody>
      </p:sp>
    </p:spTree>
    <p:extLst>
      <p:ext uri="{BB962C8B-B14F-4D97-AF65-F5344CB8AC3E}">
        <p14:creationId xmlns:p14="http://schemas.microsoft.com/office/powerpoint/2010/main" val="25319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707338" y="59810"/>
            <a:ext cx="10335233" cy="10675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800"/>
              </a:spcBef>
              <a:buClr>
                <a:srgbClr val="64BDE1"/>
              </a:buClr>
            </a:pPr>
            <a:r>
              <a:rPr lang="ru-RU" sz="24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ТЬЮТОРА В ОБРАЗОВАНИИ ВЗРОСЛЫХ</a:t>
            </a:r>
            <a:br>
              <a:rPr lang="ru-RU" sz="24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ДПО, В ЦНППМ ПР)</a:t>
            </a:r>
            <a:endParaRPr lang="ru-RU" sz="24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707338" y="2028398"/>
            <a:ext cx="10028582" cy="32056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  <a:buClr>
                <a:srgbClr val="64BDE1"/>
              </a:buClr>
            </a:pP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 профессиональная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антропопрактическая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педагогическая позиция, заключающаяся в организации и осуществлении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тьюторского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сопровождения разработки и реализации обучающимися индивидуальной образовательной программы. В случае с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тьюторством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образовании взрослых обучающихся осуществляется сопровождение разработки и реализации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тьюторантом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индивидуальной профессионально-образовательной программы.</a:t>
            </a:r>
          </a:p>
          <a:p>
            <a:pPr algn="just">
              <a:spcBef>
                <a:spcPts val="1800"/>
              </a:spcBef>
              <a:buClr>
                <a:srgbClr val="64BDE1"/>
              </a:buClr>
            </a:pP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Тьюторское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сопровождение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выводит каждого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тьюторанта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режим непрерывного образования, самообразования, в режим непрерывного профессионально-личностного развития. </a:t>
            </a:r>
          </a:p>
          <a:p>
            <a:pPr algn="just">
              <a:spcBef>
                <a:spcPts val="1800"/>
              </a:spcBef>
              <a:buClr>
                <a:srgbClr val="64BDE1"/>
              </a:buClr>
            </a:pP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профессионал, обеспечивающий реализацию в полной мере базовых принципов современного открытого непрерывного образования,  прежде всего принципа индивидуализации</a:t>
            </a:r>
            <a:endParaRPr lang="ru-RU" sz="1800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0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707337" y="2211868"/>
            <a:ext cx="9834639" cy="32056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  <a:buClr>
                <a:srgbClr val="64BDE1"/>
              </a:buClr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Индивидуализация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и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ДПО – это предоставление права, возможностей и условий для проектирования и реализации каждым педагогом ИОМ, ИМПЛР (тактика) – ИОП, ИППЛР – стратегия  как форматов работы с собственным  будущим средствами образования в условиях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тьюторского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сопровождения и поддерживающе-обеспечивающей инфраструктуры.</a:t>
            </a:r>
          </a:p>
          <a:p>
            <a:pPr algn="just">
              <a:spcBef>
                <a:spcPts val="1800"/>
              </a:spcBef>
              <a:buClr>
                <a:srgbClr val="64BDE1"/>
              </a:buClr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Индивидуализация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и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ДПО – это возможность отработки, проработки самим процедуры проектирования и реализации ИОМ, методического переосмысления этого процесса с целью обеспечения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интериоризации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доработки, адаптации и применения  данного способа школьниками</a:t>
            </a:r>
          </a:p>
          <a:p>
            <a:pPr algn="just">
              <a:spcBef>
                <a:spcPts val="1800"/>
              </a:spcBef>
              <a:buClr>
                <a:srgbClr val="64BDE1"/>
              </a:buClr>
            </a:pPr>
            <a:endParaRPr lang="ru-RU" sz="2800" b="1" kern="0" dirty="0">
              <a:solidFill>
                <a:srgbClr val="37507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707338" y="218070"/>
            <a:ext cx="10335233" cy="10675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800"/>
              </a:spcBef>
              <a:buClr>
                <a:srgbClr val="64BDE1"/>
              </a:buClr>
            </a:pPr>
            <a:r>
              <a:rPr lang="ru-RU" sz="24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ИНДИВИДУАЛИЗАЦИЯ ОБРАЗОВАНИЯ ВЗРОСЛЫХ</a:t>
            </a:r>
            <a:endParaRPr lang="ru-RU" sz="24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8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856</Words>
  <Application>Microsoft Office PowerPoint</Application>
  <PresentationFormat>Широкоэкранный</PresentationFormat>
  <Paragraphs>104</Paragraphs>
  <Slides>20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Helvetica Neue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Юлия Олеговна Ратиева</cp:lastModifiedBy>
  <cp:revision>186</cp:revision>
  <dcterms:created xsi:type="dcterms:W3CDTF">2020-06-08T21:27:38Z</dcterms:created>
  <dcterms:modified xsi:type="dcterms:W3CDTF">2021-05-27T07:26:45Z</dcterms:modified>
</cp:coreProperties>
</file>